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87" r:id="rId1"/>
  </p:sldMasterIdLst>
  <p:notesMasterIdLst>
    <p:notesMasterId r:id="rId29"/>
  </p:notesMasterIdLst>
  <p:sldIdLst>
    <p:sldId id="303" r:id="rId2"/>
    <p:sldId id="304" r:id="rId3"/>
    <p:sldId id="306" r:id="rId4"/>
    <p:sldId id="301" r:id="rId5"/>
    <p:sldId id="291" r:id="rId6"/>
    <p:sldId id="257" r:id="rId7"/>
    <p:sldId id="286" r:id="rId8"/>
    <p:sldId id="305" r:id="rId9"/>
    <p:sldId id="258" r:id="rId10"/>
    <p:sldId id="288" r:id="rId11"/>
    <p:sldId id="287" r:id="rId12"/>
    <p:sldId id="292" r:id="rId13"/>
    <p:sldId id="261" r:id="rId14"/>
    <p:sldId id="295" r:id="rId15"/>
    <p:sldId id="302" r:id="rId16"/>
    <p:sldId id="294" r:id="rId17"/>
    <p:sldId id="307" r:id="rId18"/>
    <p:sldId id="265" r:id="rId19"/>
    <p:sldId id="309" r:id="rId20"/>
    <p:sldId id="264" r:id="rId21"/>
    <p:sldId id="281" r:id="rId22"/>
    <p:sldId id="266" r:id="rId23"/>
    <p:sldId id="300" r:id="rId24"/>
    <p:sldId id="308" r:id="rId25"/>
    <p:sldId id="310" r:id="rId26"/>
    <p:sldId id="297" r:id="rId27"/>
    <p:sldId id="298"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008000"/>
    <a:srgbClr val="FF6600"/>
    <a:srgbClr val="FF5050"/>
    <a:srgbClr val="0066FF"/>
    <a:srgbClr val="FF5D5D"/>
    <a:srgbClr val="FF8F8F"/>
    <a:srgbClr val="FFD5D5"/>
    <a:srgbClr val="FFB9B9"/>
    <a:srgbClr val="25A7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100" d="100"/>
          <a:sy n="100" d="100"/>
        </p:scale>
        <p:origin x="72" y="6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D6F2CF7-35BA-4AB3-88B9-BAAEC8512E4E}" type="datetimeFigureOut">
              <a:rPr lang="fa-IR" smtClean="0"/>
              <a:pPr/>
              <a:t>13/12/1444</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296705A-38E8-4883-9843-137FA879117C}"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C1EE032-64AF-443F-93D8-CD05678268BB}" type="datetime8">
              <a:rPr lang="fa-IR" smtClean="0"/>
              <a:pPr/>
              <a:t>01 ژوئيه 23</a:t>
            </a:fld>
            <a:endParaRPr lang="fa-IR"/>
          </a:p>
        </p:txBody>
      </p:sp>
      <p:sp>
        <p:nvSpPr>
          <p:cNvPr id="5" name="Footer Placeholder 4"/>
          <p:cNvSpPr>
            <a:spLocks noGrp="1"/>
          </p:cNvSpPr>
          <p:nvPr>
            <p:ph type="ftr" sz="quarter" idx="11"/>
          </p:nvPr>
        </p:nvSpPr>
        <p:spPr/>
        <p:txBody>
          <a:bodyPr/>
          <a:lstStyle/>
          <a:p>
            <a:endParaRPr lang="fa-I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03D75743-879A-44A4-9263-9DE3E0A0BE64}" type="slidenum">
              <a:rPr lang="fa-IR" smtClean="0"/>
              <a:pPr/>
              <a:t>‹#›</a:t>
            </a:fld>
            <a:endParaRPr lang="fa-IR"/>
          </a:p>
        </p:txBody>
      </p:sp>
    </p:spTree>
    <p:extLst>
      <p:ext uri="{BB962C8B-B14F-4D97-AF65-F5344CB8AC3E}">
        <p14:creationId xmlns:p14="http://schemas.microsoft.com/office/powerpoint/2010/main" val="3932262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2DE1084-18BF-4CC0-BCE5-DEE1004D8C09}" type="datetime8">
              <a:rPr lang="fa-IR" smtClean="0"/>
              <a:pPr/>
              <a:t>01 ژوئيه 23</a:t>
            </a:fld>
            <a:endParaRPr lang="fa-IR"/>
          </a:p>
        </p:txBody>
      </p:sp>
      <p:sp>
        <p:nvSpPr>
          <p:cNvPr id="5" name="Footer Placeholder 4"/>
          <p:cNvSpPr>
            <a:spLocks noGrp="1"/>
          </p:cNvSpPr>
          <p:nvPr>
            <p:ph type="ftr" sz="quarter" idx="11"/>
          </p:nvPr>
        </p:nvSpPr>
        <p:spPr/>
        <p:txBody>
          <a:bodyPr/>
          <a:lstStyle/>
          <a:p>
            <a:endParaRPr lang="fa-I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03D75743-879A-44A4-9263-9DE3E0A0BE64}" type="slidenum">
              <a:rPr lang="fa-IR" smtClean="0"/>
              <a:pPr/>
              <a:t>‹#›</a:t>
            </a:fld>
            <a:endParaRPr lang="fa-IR"/>
          </a:p>
        </p:txBody>
      </p:sp>
    </p:spTree>
    <p:extLst>
      <p:ext uri="{BB962C8B-B14F-4D97-AF65-F5344CB8AC3E}">
        <p14:creationId xmlns:p14="http://schemas.microsoft.com/office/powerpoint/2010/main" val="232236480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2DE1084-18BF-4CC0-BCE5-DEE1004D8C09}" type="datetime8">
              <a:rPr lang="fa-IR" smtClean="0"/>
              <a:pPr/>
              <a:t>01 ژوئيه 23</a:t>
            </a:fld>
            <a:endParaRPr lang="fa-IR"/>
          </a:p>
        </p:txBody>
      </p:sp>
      <p:sp>
        <p:nvSpPr>
          <p:cNvPr id="5" name="Footer Placeholder 4"/>
          <p:cNvSpPr>
            <a:spLocks noGrp="1"/>
          </p:cNvSpPr>
          <p:nvPr>
            <p:ph type="ftr" sz="quarter" idx="11"/>
          </p:nvPr>
        </p:nvSpPr>
        <p:spPr/>
        <p:txBody>
          <a:bodyPr/>
          <a:lstStyle/>
          <a:p>
            <a:endParaRPr lang="fa-I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03D75743-879A-44A4-9263-9DE3E0A0BE64}" type="slidenum">
              <a:rPr lang="fa-IR" smtClean="0"/>
              <a:pPr/>
              <a:t>‹#›</a:t>
            </a:fld>
            <a:endParaRPr lang="fa-I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4222084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02DE1084-18BF-4CC0-BCE5-DEE1004D8C09}" type="datetime8">
              <a:rPr lang="fa-IR" smtClean="0"/>
              <a:pPr/>
              <a:t>01 ژوئيه 23</a:t>
            </a:fld>
            <a:endParaRPr lang="fa-IR"/>
          </a:p>
        </p:txBody>
      </p:sp>
      <p:sp>
        <p:nvSpPr>
          <p:cNvPr id="6" name="Footer Placeholder 5"/>
          <p:cNvSpPr>
            <a:spLocks noGrp="1"/>
          </p:cNvSpPr>
          <p:nvPr>
            <p:ph type="ftr" sz="quarter" idx="11"/>
          </p:nvPr>
        </p:nvSpPr>
        <p:spPr/>
        <p:txBody>
          <a:bodyPr/>
          <a:lstStyle/>
          <a:p>
            <a:endParaRPr lang="fa-I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3D75743-879A-44A4-9263-9DE3E0A0BE64}" type="slidenum">
              <a:rPr lang="fa-IR" smtClean="0"/>
              <a:pPr/>
              <a:t>‹#›</a:t>
            </a:fld>
            <a:endParaRPr lang="fa-IR"/>
          </a:p>
        </p:txBody>
      </p:sp>
    </p:spTree>
    <p:extLst>
      <p:ext uri="{BB962C8B-B14F-4D97-AF65-F5344CB8AC3E}">
        <p14:creationId xmlns:p14="http://schemas.microsoft.com/office/powerpoint/2010/main" val="1617382962"/>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02DE1084-18BF-4CC0-BCE5-DEE1004D8C09}" type="datetime8">
              <a:rPr lang="fa-IR" smtClean="0"/>
              <a:pPr/>
              <a:t>01 ژوئيه 23</a:t>
            </a:fld>
            <a:endParaRPr lang="fa-IR"/>
          </a:p>
        </p:txBody>
      </p:sp>
      <p:sp>
        <p:nvSpPr>
          <p:cNvPr id="6" name="Footer Placeholder 5"/>
          <p:cNvSpPr>
            <a:spLocks noGrp="1"/>
          </p:cNvSpPr>
          <p:nvPr>
            <p:ph type="ftr" sz="quarter" idx="11"/>
          </p:nvPr>
        </p:nvSpPr>
        <p:spPr/>
        <p:txBody>
          <a:bodyPr/>
          <a:lstStyle/>
          <a:p>
            <a:endParaRPr lang="fa-I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3D75743-879A-44A4-9263-9DE3E0A0BE64}" type="slidenum">
              <a:rPr lang="fa-IR" smtClean="0"/>
              <a:pPr/>
              <a:t>‹#›</a:t>
            </a:fld>
            <a:endParaRPr lang="fa-I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8270222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02DE1084-18BF-4CC0-BCE5-DEE1004D8C09}" type="datetime8">
              <a:rPr lang="fa-IR" smtClean="0"/>
              <a:pPr/>
              <a:t>01 ژوئيه 23</a:t>
            </a:fld>
            <a:endParaRPr lang="fa-IR"/>
          </a:p>
        </p:txBody>
      </p:sp>
      <p:sp>
        <p:nvSpPr>
          <p:cNvPr id="6" name="Footer Placeholder 5"/>
          <p:cNvSpPr>
            <a:spLocks noGrp="1"/>
          </p:cNvSpPr>
          <p:nvPr>
            <p:ph type="ftr" sz="quarter" idx="11"/>
          </p:nvPr>
        </p:nvSpPr>
        <p:spPr/>
        <p:txBody>
          <a:bodyPr/>
          <a:lstStyle/>
          <a:p>
            <a:endParaRPr lang="fa-I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3D75743-879A-44A4-9263-9DE3E0A0BE64}" type="slidenum">
              <a:rPr lang="fa-IR" smtClean="0"/>
              <a:pPr/>
              <a:t>‹#›</a:t>
            </a:fld>
            <a:endParaRPr lang="fa-IR"/>
          </a:p>
        </p:txBody>
      </p:sp>
    </p:spTree>
    <p:extLst>
      <p:ext uri="{BB962C8B-B14F-4D97-AF65-F5344CB8AC3E}">
        <p14:creationId xmlns:p14="http://schemas.microsoft.com/office/powerpoint/2010/main" val="213977035"/>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1E905B-2C05-4800-AC16-9D032A039F8C}" type="datetime8">
              <a:rPr lang="fa-IR" smtClean="0"/>
              <a:pPr/>
              <a:t>01 ژوئيه 23</a:t>
            </a:fld>
            <a:endParaRPr lang="fa-IR"/>
          </a:p>
        </p:txBody>
      </p:sp>
      <p:sp>
        <p:nvSpPr>
          <p:cNvPr id="5" name="Footer Placeholder 4"/>
          <p:cNvSpPr>
            <a:spLocks noGrp="1"/>
          </p:cNvSpPr>
          <p:nvPr>
            <p:ph type="ftr" sz="quarter" idx="11"/>
          </p:nvPr>
        </p:nvSpPr>
        <p:spPr/>
        <p:txBody>
          <a:bodyPr/>
          <a:lstStyle/>
          <a:p>
            <a:endParaRPr lang="fa-I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3D75743-879A-44A4-9263-9DE3E0A0BE64}" type="slidenum">
              <a:rPr lang="fa-IR" smtClean="0"/>
              <a:pPr/>
              <a:t>‹#›</a:t>
            </a:fld>
            <a:endParaRPr lang="fa-IR"/>
          </a:p>
        </p:txBody>
      </p:sp>
    </p:spTree>
    <p:extLst>
      <p:ext uri="{BB962C8B-B14F-4D97-AF65-F5344CB8AC3E}">
        <p14:creationId xmlns:p14="http://schemas.microsoft.com/office/powerpoint/2010/main" val="41854676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A1B113-F0A6-4C8A-A7C4-BD07156039FA}" type="datetime8">
              <a:rPr lang="fa-IR" smtClean="0"/>
              <a:pPr/>
              <a:t>01 ژوئيه 23</a:t>
            </a:fld>
            <a:endParaRPr lang="fa-IR"/>
          </a:p>
        </p:txBody>
      </p:sp>
      <p:sp>
        <p:nvSpPr>
          <p:cNvPr id="5" name="Footer Placeholder 4"/>
          <p:cNvSpPr>
            <a:spLocks noGrp="1"/>
          </p:cNvSpPr>
          <p:nvPr>
            <p:ph type="ftr" sz="quarter" idx="11"/>
          </p:nvPr>
        </p:nvSpPr>
        <p:spPr/>
        <p:txBody>
          <a:bodyPr/>
          <a:lstStyle/>
          <a:p>
            <a:endParaRPr lang="fa-I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3D75743-879A-44A4-9263-9DE3E0A0BE64}" type="slidenum">
              <a:rPr lang="fa-IR" smtClean="0"/>
              <a:pPr/>
              <a:t>‹#›</a:t>
            </a:fld>
            <a:endParaRPr lang="fa-IR"/>
          </a:p>
        </p:txBody>
      </p:sp>
    </p:spTree>
    <p:extLst>
      <p:ext uri="{BB962C8B-B14F-4D97-AF65-F5344CB8AC3E}">
        <p14:creationId xmlns:p14="http://schemas.microsoft.com/office/powerpoint/2010/main" val="16017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F15A9A3-D112-4EAC-8256-662D55A5EDD8}" type="datetime8">
              <a:rPr lang="fa-IR" smtClean="0"/>
              <a:pPr/>
              <a:t>01 ژوئيه 23</a:t>
            </a:fld>
            <a:endParaRPr lang="fa-IR"/>
          </a:p>
        </p:txBody>
      </p:sp>
      <p:sp>
        <p:nvSpPr>
          <p:cNvPr id="5" name="Footer Placeholder 4"/>
          <p:cNvSpPr>
            <a:spLocks noGrp="1"/>
          </p:cNvSpPr>
          <p:nvPr>
            <p:ph type="ftr" sz="quarter" idx="11"/>
          </p:nvPr>
        </p:nvSpPr>
        <p:spPr/>
        <p:txBody>
          <a:bodyPr/>
          <a:lstStyle/>
          <a:p>
            <a:endParaRPr lang="fa-I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3D75743-879A-44A4-9263-9DE3E0A0BE64}" type="slidenum">
              <a:rPr lang="fa-IR" smtClean="0"/>
              <a:pPr/>
              <a:t>‹#›</a:t>
            </a:fld>
            <a:endParaRPr lang="fa-IR"/>
          </a:p>
        </p:txBody>
      </p:sp>
    </p:spTree>
    <p:extLst>
      <p:ext uri="{BB962C8B-B14F-4D97-AF65-F5344CB8AC3E}">
        <p14:creationId xmlns:p14="http://schemas.microsoft.com/office/powerpoint/2010/main" val="3037558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0CE6516-8A67-4A66-85C0-2F0919845419}" type="datetime8">
              <a:rPr lang="fa-IR" smtClean="0"/>
              <a:pPr/>
              <a:t>01 ژوئيه 23</a:t>
            </a:fld>
            <a:endParaRPr lang="fa-IR"/>
          </a:p>
        </p:txBody>
      </p:sp>
      <p:sp>
        <p:nvSpPr>
          <p:cNvPr id="5" name="Footer Placeholder 4"/>
          <p:cNvSpPr>
            <a:spLocks noGrp="1"/>
          </p:cNvSpPr>
          <p:nvPr>
            <p:ph type="ftr" sz="quarter" idx="11"/>
          </p:nvPr>
        </p:nvSpPr>
        <p:spPr/>
        <p:txBody>
          <a:bodyPr/>
          <a:lstStyle/>
          <a:p>
            <a:endParaRPr lang="fa-I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03D75743-879A-44A4-9263-9DE3E0A0BE64}" type="slidenum">
              <a:rPr lang="fa-IR" smtClean="0"/>
              <a:pPr/>
              <a:t>‹#›</a:t>
            </a:fld>
            <a:endParaRPr lang="fa-IR"/>
          </a:p>
        </p:txBody>
      </p:sp>
    </p:spTree>
    <p:extLst>
      <p:ext uri="{BB962C8B-B14F-4D97-AF65-F5344CB8AC3E}">
        <p14:creationId xmlns:p14="http://schemas.microsoft.com/office/powerpoint/2010/main" val="4272574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710FCEC-7814-4051-975C-B7BC36FA4A7C}" type="datetime8">
              <a:rPr lang="fa-IR" smtClean="0"/>
              <a:pPr/>
              <a:t>01 ژوئيه 23</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03D75743-879A-44A4-9263-9DE3E0A0BE64}" type="slidenum">
              <a:rPr lang="fa-IR" smtClean="0"/>
              <a:pPr/>
              <a:t>‹#›</a:t>
            </a:fld>
            <a:endParaRPr lang="fa-IR"/>
          </a:p>
        </p:txBody>
      </p:sp>
    </p:spTree>
    <p:extLst>
      <p:ext uri="{BB962C8B-B14F-4D97-AF65-F5344CB8AC3E}">
        <p14:creationId xmlns:p14="http://schemas.microsoft.com/office/powerpoint/2010/main" val="1098454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28264CC-6EE0-44D9-ADEC-FB220838B39E}" type="datetime8">
              <a:rPr lang="fa-IR" smtClean="0"/>
              <a:pPr/>
              <a:t>01 ژوئيه 23</a:t>
            </a:fld>
            <a:endParaRPr lang="fa-IR"/>
          </a:p>
        </p:txBody>
      </p:sp>
      <p:sp>
        <p:nvSpPr>
          <p:cNvPr id="8" name="Footer Placeholder 7"/>
          <p:cNvSpPr>
            <a:spLocks noGrp="1"/>
          </p:cNvSpPr>
          <p:nvPr>
            <p:ph type="ftr" sz="quarter" idx="11"/>
          </p:nvPr>
        </p:nvSpPr>
        <p:spPr/>
        <p:txBody>
          <a:bodyPr/>
          <a:lstStyle/>
          <a:p>
            <a:endParaRPr lang="fa-I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03D75743-879A-44A4-9263-9DE3E0A0BE64}" type="slidenum">
              <a:rPr lang="fa-IR" smtClean="0"/>
              <a:pPr/>
              <a:t>‹#›</a:t>
            </a:fld>
            <a:endParaRPr lang="fa-IR"/>
          </a:p>
        </p:txBody>
      </p:sp>
    </p:spTree>
    <p:extLst>
      <p:ext uri="{BB962C8B-B14F-4D97-AF65-F5344CB8AC3E}">
        <p14:creationId xmlns:p14="http://schemas.microsoft.com/office/powerpoint/2010/main" val="3687927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A1BB6BE-F410-4FE1-AD7D-E5FDBC09D316}" type="datetime8">
              <a:rPr lang="fa-IR" smtClean="0"/>
              <a:pPr/>
              <a:t>01 ژوئيه 23</a:t>
            </a:fld>
            <a:endParaRPr lang="fa-IR"/>
          </a:p>
        </p:txBody>
      </p:sp>
      <p:sp>
        <p:nvSpPr>
          <p:cNvPr id="4" name="Footer Placeholder 3"/>
          <p:cNvSpPr>
            <a:spLocks noGrp="1"/>
          </p:cNvSpPr>
          <p:nvPr>
            <p:ph type="ftr" sz="quarter" idx="11"/>
          </p:nvPr>
        </p:nvSpPr>
        <p:spPr/>
        <p:txBody>
          <a:bodyPr/>
          <a:lstStyle/>
          <a:p>
            <a:endParaRPr lang="fa-I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3D75743-879A-44A4-9263-9DE3E0A0BE64}" type="slidenum">
              <a:rPr lang="fa-IR" smtClean="0"/>
              <a:pPr/>
              <a:t>‹#›</a:t>
            </a:fld>
            <a:endParaRPr lang="fa-IR"/>
          </a:p>
        </p:txBody>
      </p:sp>
    </p:spTree>
    <p:extLst>
      <p:ext uri="{BB962C8B-B14F-4D97-AF65-F5344CB8AC3E}">
        <p14:creationId xmlns:p14="http://schemas.microsoft.com/office/powerpoint/2010/main" val="3303552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623C34-2F89-4AFB-8D32-B83BA7167A5E}" type="datetime8">
              <a:rPr lang="fa-IR" smtClean="0"/>
              <a:pPr/>
              <a:t>01 ژوئيه 23</a:t>
            </a:fld>
            <a:endParaRPr lang="fa-IR"/>
          </a:p>
        </p:txBody>
      </p:sp>
      <p:sp>
        <p:nvSpPr>
          <p:cNvPr id="3" name="Footer Placeholder 2"/>
          <p:cNvSpPr>
            <a:spLocks noGrp="1"/>
          </p:cNvSpPr>
          <p:nvPr>
            <p:ph type="ftr" sz="quarter" idx="11"/>
          </p:nvPr>
        </p:nvSpPr>
        <p:spPr/>
        <p:txBody>
          <a:bodyPr/>
          <a:lstStyle/>
          <a:p>
            <a:endParaRPr lang="fa-I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3D75743-879A-44A4-9263-9DE3E0A0BE64}" type="slidenum">
              <a:rPr lang="fa-IR" smtClean="0"/>
              <a:pPr/>
              <a:t>‹#›</a:t>
            </a:fld>
            <a:endParaRPr lang="fa-IR"/>
          </a:p>
        </p:txBody>
      </p:sp>
    </p:spTree>
    <p:extLst>
      <p:ext uri="{BB962C8B-B14F-4D97-AF65-F5344CB8AC3E}">
        <p14:creationId xmlns:p14="http://schemas.microsoft.com/office/powerpoint/2010/main" val="2404078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A6B436-D941-4A01-81DB-F0D6B9E91B63}" type="datetime8">
              <a:rPr lang="fa-IR" smtClean="0"/>
              <a:pPr/>
              <a:t>01 ژوئيه 23</a:t>
            </a:fld>
            <a:endParaRPr lang="fa-IR"/>
          </a:p>
        </p:txBody>
      </p:sp>
      <p:sp>
        <p:nvSpPr>
          <p:cNvPr id="6" name="Footer Placeholder 5"/>
          <p:cNvSpPr>
            <a:spLocks noGrp="1"/>
          </p:cNvSpPr>
          <p:nvPr>
            <p:ph type="ftr" sz="quarter" idx="11"/>
          </p:nvPr>
        </p:nvSpPr>
        <p:spPr/>
        <p:txBody>
          <a:bodyPr/>
          <a:lstStyle/>
          <a:p>
            <a:endParaRPr lang="fa-I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3D75743-879A-44A4-9263-9DE3E0A0BE64}" type="slidenum">
              <a:rPr lang="fa-IR" smtClean="0"/>
              <a:pPr/>
              <a:t>‹#›</a:t>
            </a:fld>
            <a:endParaRPr lang="fa-IR"/>
          </a:p>
        </p:txBody>
      </p:sp>
    </p:spTree>
    <p:extLst>
      <p:ext uri="{BB962C8B-B14F-4D97-AF65-F5344CB8AC3E}">
        <p14:creationId xmlns:p14="http://schemas.microsoft.com/office/powerpoint/2010/main" val="2156799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66A2516-A537-4222-A960-E3AD2DE52AFC}" type="datetime8">
              <a:rPr lang="fa-IR" smtClean="0"/>
              <a:pPr/>
              <a:t>01 ژوئيه 23</a:t>
            </a:fld>
            <a:endParaRPr lang="fa-IR"/>
          </a:p>
        </p:txBody>
      </p:sp>
      <p:sp>
        <p:nvSpPr>
          <p:cNvPr id="6" name="Footer Placeholder 5"/>
          <p:cNvSpPr>
            <a:spLocks noGrp="1"/>
          </p:cNvSpPr>
          <p:nvPr>
            <p:ph type="ftr" sz="quarter" idx="11"/>
          </p:nvPr>
        </p:nvSpPr>
        <p:spPr/>
        <p:txBody>
          <a:bodyPr/>
          <a:lstStyle/>
          <a:p>
            <a:endParaRPr lang="fa-I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3D75743-879A-44A4-9263-9DE3E0A0BE64}" type="slidenum">
              <a:rPr lang="fa-IR" smtClean="0"/>
              <a:pPr/>
              <a:t>‹#›</a:t>
            </a:fld>
            <a:endParaRPr lang="fa-IR"/>
          </a:p>
        </p:txBody>
      </p:sp>
    </p:spTree>
    <p:extLst>
      <p:ext uri="{BB962C8B-B14F-4D97-AF65-F5344CB8AC3E}">
        <p14:creationId xmlns:p14="http://schemas.microsoft.com/office/powerpoint/2010/main" val="41760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02DE1084-18BF-4CC0-BCE5-DEE1004D8C09}" type="datetime8">
              <a:rPr lang="fa-IR" smtClean="0"/>
              <a:pPr/>
              <a:t>01 ژوئيه 23</a:t>
            </a:fld>
            <a:endParaRPr lang="fa-I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03D75743-879A-44A4-9263-9DE3E0A0BE64}" type="slidenum">
              <a:rPr lang="fa-IR" smtClean="0"/>
              <a:pPr/>
              <a:t>‹#›</a:t>
            </a:fld>
            <a:endParaRPr lang="fa-IR"/>
          </a:p>
        </p:txBody>
      </p:sp>
    </p:spTree>
    <p:extLst>
      <p:ext uri="{BB962C8B-B14F-4D97-AF65-F5344CB8AC3E}">
        <p14:creationId xmlns:p14="http://schemas.microsoft.com/office/powerpoint/2010/main" val="4027323025"/>
      </p:ext>
    </p:extLst>
  </p:cSld>
  <p:clrMap bg1="lt1" tx1="dk1" bg2="lt2" tx2="dk2" accent1="accent1" accent2="accent2" accent3="accent3" accent4="accent4" accent5="accent5" accent6="accent6" hlink="hlink" folHlink="folHlink"/>
  <p:sldLayoutIdLst>
    <p:sldLayoutId id="2147483988" r:id="rId1"/>
    <p:sldLayoutId id="2147483989" r:id="rId2"/>
    <p:sldLayoutId id="2147483990" r:id="rId3"/>
    <p:sldLayoutId id="2147483991" r:id="rId4"/>
    <p:sldLayoutId id="2147483992" r:id="rId5"/>
    <p:sldLayoutId id="2147483993" r:id="rId6"/>
    <p:sldLayoutId id="2147483994" r:id="rId7"/>
    <p:sldLayoutId id="2147483995" r:id="rId8"/>
    <p:sldLayoutId id="2147483996" r:id="rId9"/>
    <p:sldLayoutId id="2147483997" r:id="rId10"/>
    <p:sldLayoutId id="2147483998" r:id="rId11"/>
    <p:sldLayoutId id="2147483999" r:id="rId12"/>
    <p:sldLayoutId id="2147484000" r:id="rId13"/>
    <p:sldLayoutId id="2147484001" r:id="rId14"/>
    <p:sldLayoutId id="2147484002" r:id="rId15"/>
    <p:sldLayoutId id="2147484003" r:id="rId16"/>
  </p:sldLayoutIdLst>
  <p:hf hdr="0" ftr="0" dt="0"/>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144001" cy="6890355"/>
          </a:xfrm>
          <a:prstGeom prst="rect">
            <a:avLst/>
          </a:prstGeom>
        </p:spPr>
      </p:pic>
      <p:sp>
        <p:nvSpPr>
          <p:cNvPr id="7" name="TextBox 6"/>
          <p:cNvSpPr txBox="1"/>
          <p:nvPr/>
        </p:nvSpPr>
        <p:spPr>
          <a:xfrm>
            <a:off x="504986" y="3933056"/>
            <a:ext cx="8029885" cy="2185214"/>
          </a:xfrm>
          <a:prstGeom prst="rect">
            <a:avLst/>
          </a:prstGeom>
          <a:noFill/>
        </p:spPr>
        <p:txBody>
          <a:bodyPr wrap="square" rtlCol="0">
            <a:spAutoFit/>
          </a:bodyPr>
          <a:lstStyle/>
          <a:p>
            <a:pPr algn="r" rtl="1">
              <a:lnSpc>
                <a:spcPct val="200000"/>
              </a:lnSpc>
            </a:pPr>
            <a:r>
              <a:rPr lang="fa-IR" sz="2400" dirty="0" smtClean="0">
                <a:solidFill>
                  <a:schemeClr val="bg1"/>
                </a:solidFill>
                <a:cs typeface="B Titr" panose="00000700000000000000" pitchFamily="2" charset="-78"/>
              </a:rPr>
              <a:t>الگوی ارائه پروپوزال</a:t>
            </a:r>
          </a:p>
          <a:p>
            <a:pPr algn="r" rtl="1">
              <a:lnSpc>
                <a:spcPct val="200000"/>
              </a:lnSpc>
            </a:pPr>
            <a:r>
              <a:rPr lang="fa-IR" sz="2000" dirty="0" smtClean="0">
                <a:solidFill>
                  <a:srgbClr val="92D050"/>
                </a:solidFill>
                <a:cs typeface="B Titr" panose="00000700000000000000" pitchFamily="2" charset="-78"/>
              </a:rPr>
              <a:t>از تاریخ  </a:t>
            </a:r>
            <a:r>
              <a:rPr lang="fa-IR" sz="2000" dirty="0" smtClean="0">
                <a:solidFill>
                  <a:srgbClr val="FFC000"/>
                </a:solidFill>
                <a:cs typeface="B Titr" panose="00000700000000000000" pitchFamily="2" charset="-78"/>
              </a:rPr>
              <a:t>1 مهر 1401</a:t>
            </a:r>
            <a:r>
              <a:rPr lang="fa-IR" sz="2000" dirty="0" smtClean="0">
                <a:solidFill>
                  <a:srgbClr val="92D050"/>
                </a:solidFill>
                <a:cs typeface="B Titr" panose="00000700000000000000" pitchFamily="2" charset="-78"/>
              </a:rPr>
              <a:t> ارائه پروپوزال در شورای پژوهشی بر اساس این الگو می‌باشد.</a:t>
            </a:r>
          </a:p>
          <a:p>
            <a:pPr algn="r" rtl="1">
              <a:lnSpc>
                <a:spcPct val="200000"/>
              </a:lnSpc>
            </a:pPr>
            <a:r>
              <a:rPr lang="fa-IR" sz="2000" dirty="0">
                <a:cs typeface="B Titr" panose="00000700000000000000" pitchFamily="2" charset="-78"/>
              </a:rPr>
              <a:t>	</a:t>
            </a:r>
            <a:r>
              <a:rPr lang="fa-IR" sz="2000" dirty="0" smtClean="0">
                <a:cs typeface="B Titr" panose="00000700000000000000" pitchFamily="2" charset="-78"/>
              </a:rPr>
              <a:t>									</a:t>
            </a:r>
            <a:r>
              <a:rPr lang="fa-IR" sz="2400" dirty="0" smtClean="0">
                <a:solidFill>
                  <a:srgbClr val="FFFF00"/>
                </a:solidFill>
                <a:cs typeface="B Titr" panose="00000700000000000000" pitchFamily="2" charset="-78"/>
              </a:rPr>
              <a:t>به روز رسانی: تیر 1402</a:t>
            </a:r>
            <a:endParaRPr lang="en-US" sz="2400" dirty="0">
              <a:solidFill>
                <a:srgbClr val="FFFF00"/>
              </a:solidFill>
              <a:cs typeface="B Titr" panose="00000700000000000000" pitchFamily="2" charset="-78"/>
            </a:endParaRPr>
          </a:p>
        </p:txBody>
      </p:sp>
      <p:sp>
        <p:nvSpPr>
          <p:cNvPr id="8" name="TextBox 7"/>
          <p:cNvSpPr txBox="1"/>
          <p:nvPr/>
        </p:nvSpPr>
        <p:spPr>
          <a:xfrm>
            <a:off x="-6497" y="1007151"/>
            <a:ext cx="2016224" cy="523220"/>
          </a:xfrm>
          <a:prstGeom prst="rect">
            <a:avLst/>
          </a:prstGeom>
          <a:noFill/>
        </p:spPr>
        <p:txBody>
          <a:bodyPr wrap="square" rtlCol="1">
            <a:spAutoFit/>
          </a:bodyPr>
          <a:lstStyle/>
          <a:p>
            <a:pPr algn="ctr" rtl="1"/>
            <a:r>
              <a:rPr lang="fa-IR" sz="1400" dirty="0" smtClean="0">
                <a:solidFill>
                  <a:srgbClr val="FFFF00"/>
                </a:solidFill>
                <a:cs typeface="B Zar" panose="00000400000000000000" pitchFamily="2" charset="-78"/>
              </a:rPr>
              <a:t>دانشگاه علوم پزشکی کاشان</a:t>
            </a:r>
          </a:p>
          <a:p>
            <a:pPr algn="ctr" rtl="1"/>
            <a:r>
              <a:rPr lang="fa-IR" sz="1400" dirty="0" smtClean="0">
                <a:solidFill>
                  <a:srgbClr val="FFFF00"/>
                </a:solidFill>
                <a:cs typeface="B Zar" panose="00000400000000000000" pitchFamily="2" charset="-78"/>
              </a:rPr>
              <a:t>دانشکده پزشکی/معاونت پژوهشی</a:t>
            </a:r>
            <a:endParaRPr lang="fa-IR" sz="1400" dirty="0">
              <a:solidFill>
                <a:srgbClr val="FFFF00"/>
              </a:solidFill>
              <a:cs typeface="B Zar" panose="00000400000000000000" pitchFamily="2" charset="-78"/>
            </a:endParaRPr>
          </a:p>
        </p:txBody>
      </p:sp>
      <p:pic>
        <p:nvPicPr>
          <p:cNvPr id="9" name="Picture 8"/>
          <p:cNvPicPr/>
          <p:nvPr/>
        </p:nvPicPr>
        <p:blipFill>
          <a:blip r:embed="rId3" cstate="print">
            <a:duotone>
              <a:schemeClr val="accent5">
                <a:shade val="45000"/>
                <a:satMod val="135000"/>
              </a:schemeClr>
              <a:prstClr val="white"/>
            </a:duotone>
            <a:extLst>
              <a:ext uri="{BEBA8EAE-BF5A-486C-A8C5-ECC9F3942E4B}">
                <a14:imgProps xmlns:a14="http://schemas.microsoft.com/office/drawing/2010/main">
                  <a14:imgLayer r:embed="rId4">
                    <a14:imgEffect>
                      <a14:colorTemperature colorTemp="11200"/>
                    </a14:imgEffect>
                    <a14:imgEffect>
                      <a14:saturation sat="400000"/>
                    </a14:imgEffect>
                  </a14:imgLayer>
                </a14:imgProps>
              </a:ext>
            </a:extLst>
          </a:blip>
          <a:srcRect/>
          <a:stretch>
            <a:fillRect/>
          </a:stretch>
        </p:blipFill>
        <p:spPr bwMode="auto">
          <a:xfrm>
            <a:off x="551354" y="300418"/>
            <a:ext cx="630324" cy="667924"/>
          </a:xfrm>
          <a:prstGeom prst="rect">
            <a:avLst/>
          </a:prstGeom>
          <a:noFill/>
          <a:ln w="9525">
            <a:solidFill>
              <a:srgbClr val="C00000"/>
            </a:solidFill>
            <a:miter lim="800000"/>
            <a:headEnd/>
            <a:tailEnd/>
          </a:ln>
        </p:spPr>
      </p:pic>
    </p:spTree>
    <p:extLst>
      <p:ext uri="{BB962C8B-B14F-4D97-AF65-F5344CB8AC3E}">
        <p14:creationId xmlns:p14="http://schemas.microsoft.com/office/powerpoint/2010/main" val="26765739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3608" y="548680"/>
            <a:ext cx="7272808" cy="2862322"/>
          </a:xfrm>
          <a:prstGeom prst="rect">
            <a:avLst/>
          </a:prstGeom>
          <a:noFill/>
        </p:spPr>
        <p:txBody>
          <a:bodyPr wrap="square" rtlCol="1">
            <a:spAutoFit/>
          </a:bodyPr>
          <a:lstStyle/>
          <a:p>
            <a:pPr algn="r" rtl="1">
              <a:lnSpc>
                <a:spcPct val="250000"/>
              </a:lnSpc>
            </a:pPr>
            <a:r>
              <a:rPr lang="fa-IR" sz="2000" b="1" dirty="0" smtClean="0">
                <a:solidFill>
                  <a:srgbClr val="0000FF"/>
                </a:solidFill>
                <a:cs typeface="B Titr" pitchFamily="2" charset="-78"/>
              </a:rPr>
              <a:t>تعریف واژه های کلیدی</a:t>
            </a:r>
          </a:p>
          <a:p>
            <a:pPr algn="r" rtl="1">
              <a:lnSpc>
                <a:spcPct val="250000"/>
              </a:lnSpc>
            </a:pPr>
            <a:r>
              <a:rPr lang="fa-IR" sz="2000" b="1" dirty="0">
                <a:solidFill>
                  <a:srgbClr val="0000FF"/>
                </a:solidFill>
                <a:cs typeface="B Titr" pitchFamily="2" charset="-78"/>
              </a:rPr>
              <a:t>	</a:t>
            </a:r>
            <a:r>
              <a:rPr lang="fa-IR" sz="1600" b="1" dirty="0" smtClean="0">
                <a:cs typeface="B Titr" pitchFamily="2" charset="-78"/>
              </a:rPr>
              <a:t>حتما تعاریف</a:t>
            </a:r>
            <a:r>
              <a:rPr lang="fa-IR" sz="2000" b="1" dirty="0" smtClean="0">
                <a:solidFill>
                  <a:srgbClr val="FF0000"/>
                </a:solidFill>
                <a:cs typeface="B Titr" pitchFamily="2" charset="-78"/>
              </a:rPr>
              <a:t> عملی/عملیاتی </a:t>
            </a:r>
            <a:r>
              <a:rPr lang="fa-IR" sz="1600" b="1" dirty="0" smtClean="0">
                <a:cs typeface="B Titr" pitchFamily="2" charset="-78"/>
              </a:rPr>
              <a:t>آورده شود. </a:t>
            </a:r>
          </a:p>
          <a:p>
            <a:pPr algn="r" rtl="1">
              <a:lnSpc>
                <a:spcPct val="250000"/>
              </a:lnSpc>
            </a:pPr>
            <a:r>
              <a:rPr lang="fa-IR" sz="1600" b="1" dirty="0">
                <a:cs typeface="B Titr" pitchFamily="2" charset="-78"/>
              </a:rPr>
              <a:t>	</a:t>
            </a:r>
            <a:r>
              <a:rPr lang="fa-IR" sz="1600" b="1" dirty="0" smtClean="0">
                <a:cs typeface="B Titr" pitchFamily="2" charset="-78"/>
              </a:rPr>
              <a:t>منظور از تعریف عملی، مثلا تعریف عملی دیابت در این مطالعه است.</a:t>
            </a:r>
          </a:p>
          <a:p>
            <a:pPr algn="r" rtl="1">
              <a:lnSpc>
                <a:spcPct val="250000"/>
              </a:lnSpc>
            </a:pPr>
            <a:r>
              <a:rPr lang="fa-IR" sz="1600" b="1" dirty="0">
                <a:cs typeface="B Titr" pitchFamily="2" charset="-78"/>
              </a:rPr>
              <a:t>	</a:t>
            </a:r>
            <a:r>
              <a:rPr lang="fa-IR" sz="1600" b="1" dirty="0" smtClean="0">
                <a:cs typeface="B Titr" pitchFamily="2" charset="-78"/>
              </a:rPr>
              <a:t>منظور تعریف عملی ورزش در این مطالعه است</a:t>
            </a:r>
            <a:r>
              <a:rPr lang="fa-IR" sz="1200" b="1" dirty="0" smtClean="0">
                <a:cs typeface="B Titr" pitchFamily="2" charset="-78"/>
              </a:rPr>
              <a:t>.</a:t>
            </a:r>
            <a:endParaRPr lang="fa-IR" sz="1200" b="1" dirty="0">
              <a:cs typeface="B Titr" pitchFamily="2" charset="-78"/>
            </a:endParaRPr>
          </a:p>
        </p:txBody>
      </p:sp>
      <p:sp>
        <p:nvSpPr>
          <p:cNvPr id="6" name="TextBox 5"/>
          <p:cNvSpPr txBox="1"/>
          <p:nvPr/>
        </p:nvSpPr>
        <p:spPr>
          <a:xfrm>
            <a:off x="1259632" y="4005064"/>
            <a:ext cx="7056784" cy="2169825"/>
          </a:xfrm>
          <a:prstGeom prst="rect">
            <a:avLst/>
          </a:prstGeom>
          <a:noFill/>
        </p:spPr>
        <p:txBody>
          <a:bodyPr wrap="square" rtlCol="1">
            <a:spAutoFit/>
          </a:bodyPr>
          <a:lstStyle/>
          <a:p>
            <a:pPr algn="r" rtl="1">
              <a:lnSpc>
                <a:spcPct val="250000"/>
              </a:lnSpc>
            </a:pPr>
            <a:r>
              <a:rPr lang="fa-IR" sz="2000" b="1" dirty="0" smtClean="0">
                <a:solidFill>
                  <a:srgbClr val="0000FF"/>
                </a:solidFill>
                <a:cs typeface="B Titr" pitchFamily="2" charset="-78"/>
              </a:rPr>
              <a:t>نوع مطالعه</a:t>
            </a:r>
          </a:p>
          <a:p>
            <a:pPr algn="r" rtl="1">
              <a:lnSpc>
                <a:spcPct val="250000"/>
              </a:lnSpc>
            </a:pPr>
            <a:r>
              <a:rPr lang="fa-IR" sz="2000" b="1" dirty="0">
                <a:solidFill>
                  <a:srgbClr val="0000FF"/>
                </a:solidFill>
                <a:cs typeface="B Titr" pitchFamily="2" charset="-78"/>
              </a:rPr>
              <a:t>	</a:t>
            </a:r>
            <a:r>
              <a:rPr lang="fa-IR" sz="1400" b="1" dirty="0" smtClean="0">
                <a:cs typeface="B Titr" pitchFamily="2" charset="-78"/>
              </a:rPr>
              <a:t>با نظر استاد راهنما و یا استاد مشاور آماری نوشته شود</a:t>
            </a:r>
            <a:r>
              <a:rPr lang="fa-IR" sz="1400" b="1" dirty="0" smtClean="0">
                <a:solidFill>
                  <a:srgbClr val="0000FF"/>
                </a:solidFill>
                <a:cs typeface="B Titr" pitchFamily="2" charset="-78"/>
              </a:rPr>
              <a:t>.</a:t>
            </a:r>
          </a:p>
          <a:p>
            <a:pPr algn="r" rtl="1">
              <a:lnSpc>
                <a:spcPct val="250000"/>
              </a:lnSpc>
            </a:pPr>
            <a:r>
              <a:rPr lang="fa-IR" sz="1400" b="1" dirty="0">
                <a:solidFill>
                  <a:srgbClr val="0000FF"/>
                </a:solidFill>
                <a:cs typeface="B Titr" pitchFamily="2" charset="-78"/>
              </a:rPr>
              <a:t>	</a:t>
            </a:r>
            <a:r>
              <a:rPr lang="fa-IR" sz="1400" b="1" dirty="0" smtClean="0">
                <a:cs typeface="B Titr" pitchFamily="2" charset="-78"/>
              </a:rPr>
              <a:t>نوع مطالعه در صورت جلسه دفاع شما نوشته می‌شود، لذا دقیقا از نوع مطالعه خود اطلاع داشته باشید. </a:t>
            </a:r>
            <a:endParaRPr lang="fa-IR" sz="1400" b="1" dirty="0">
              <a:cs typeface="B Titr" pitchFamily="2" charset="-78"/>
            </a:endParaRPr>
          </a:p>
        </p:txBody>
      </p:sp>
      <p:sp>
        <p:nvSpPr>
          <p:cNvPr id="10" name="Slide Number Placeholder 9"/>
          <p:cNvSpPr>
            <a:spLocks noGrp="1"/>
          </p:cNvSpPr>
          <p:nvPr>
            <p:ph type="sldNum" sz="quarter" idx="12"/>
          </p:nvPr>
        </p:nvSpPr>
        <p:spPr>
          <a:xfrm>
            <a:off x="658035" y="692696"/>
            <a:ext cx="476944" cy="520700"/>
          </a:xfrm>
        </p:spPr>
        <p:txBody>
          <a:bodyPr/>
          <a:lstStyle/>
          <a:p>
            <a:fld id="{03D75743-879A-44A4-9263-9DE3E0A0BE64}" type="slidenum">
              <a:rPr lang="fa-IR" sz="1600" smtClean="0">
                <a:cs typeface="B Titr" panose="00000700000000000000" pitchFamily="2" charset="-78"/>
              </a:rPr>
              <a:pPr/>
              <a:t>10</a:t>
            </a:fld>
            <a:endParaRPr lang="fa-IR" sz="1600" dirty="0">
              <a:cs typeface="B Titr" panose="00000700000000000000" pitchFamily="2" charset="-78"/>
            </a:endParaRPr>
          </a:p>
        </p:txBody>
      </p:sp>
      <p:pic>
        <p:nvPicPr>
          <p:cNvPr id="5" name="Picture 4"/>
          <p:cNvPicPr/>
          <p:nvPr/>
        </p:nvPicPr>
        <p:blipFill>
          <a:blip r:embed="rId2" cstate="print">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11200"/>
                    </a14:imgEffect>
                    <a14:imgEffect>
                      <a14:saturation sat="400000"/>
                    </a14:imgEffect>
                  </a14:imgLayer>
                </a14:imgProps>
              </a:ext>
            </a:extLst>
          </a:blip>
          <a:srcRect/>
          <a:stretch>
            <a:fillRect/>
          </a:stretch>
        </p:blipFill>
        <p:spPr bwMode="auto">
          <a:xfrm>
            <a:off x="251520" y="116632"/>
            <a:ext cx="504056" cy="467889"/>
          </a:xfrm>
          <a:prstGeom prst="rect">
            <a:avLst/>
          </a:prstGeom>
          <a:noFill/>
          <a:ln w="9525">
            <a:solidFill>
              <a:srgbClr val="C00000"/>
            </a:solid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0760" y="823514"/>
            <a:ext cx="8568952" cy="2769989"/>
          </a:xfrm>
          <a:prstGeom prst="rect">
            <a:avLst/>
          </a:prstGeom>
          <a:noFill/>
        </p:spPr>
        <p:txBody>
          <a:bodyPr wrap="square" rtlCol="1">
            <a:spAutoFit/>
          </a:bodyPr>
          <a:lstStyle/>
          <a:p>
            <a:pPr algn="r" rtl="1">
              <a:lnSpc>
                <a:spcPct val="150000"/>
              </a:lnSpc>
            </a:pPr>
            <a:r>
              <a:rPr lang="fa-IR" sz="2000" b="1" dirty="0" smtClean="0">
                <a:solidFill>
                  <a:srgbClr val="0000FF"/>
                </a:solidFill>
                <a:cs typeface="B Titr" pitchFamily="2" charset="-78"/>
              </a:rPr>
              <a:t>فرضیه ها/ سوالات پژوهش</a:t>
            </a:r>
          </a:p>
          <a:p>
            <a:pPr algn="r" rtl="1">
              <a:lnSpc>
                <a:spcPct val="150000"/>
              </a:lnSpc>
            </a:pPr>
            <a:r>
              <a:rPr lang="fa-IR" sz="1600" b="1" dirty="0" smtClean="0">
                <a:solidFill>
                  <a:srgbClr val="0000FF"/>
                </a:solidFill>
                <a:cs typeface="B Titr" pitchFamily="2" charset="-78"/>
              </a:rPr>
              <a:t>1-</a:t>
            </a:r>
          </a:p>
          <a:p>
            <a:pPr algn="r" rtl="1">
              <a:lnSpc>
                <a:spcPct val="150000"/>
              </a:lnSpc>
            </a:pPr>
            <a:r>
              <a:rPr lang="fa-IR" sz="1600" b="1" dirty="0" smtClean="0">
                <a:solidFill>
                  <a:srgbClr val="0000FF"/>
                </a:solidFill>
                <a:cs typeface="B Titr" pitchFamily="2" charset="-78"/>
              </a:rPr>
              <a:t>2-</a:t>
            </a:r>
          </a:p>
          <a:p>
            <a:pPr algn="r" rtl="1">
              <a:lnSpc>
                <a:spcPct val="150000"/>
              </a:lnSpc>
            </a:pPr>
            <a:r>
              <a:rPr lang="fa-IR" sz="1600" b="1" dirty="0" smtClean="0">
                <a:solidFill>
                  <a:srgbClr val="0000FF"/>
                </a:solidFill>
                <a:cs typeface="B Titr" pitchFamily="2" charset="-78"/>
              </a:rPr>
              <a:t>3-</a:t>
            </a:r>
          </a:p>
          <a:p>
            <a:pPr algn="r" rtl="1">
              <a:lnSpc>
                <a:spcPct val="150000"/>
              </a:lnSpc>
            </a:pPr>
            <a:r>
              <a:rPr lang="fa-IR" sz="1600" b="1" dirty="0" smtClean="0">
                <a:solidFill>
                  <a:srgbClr val="0000FF"/>
                </a:solidFill>
                <a:cs typeface="B Titr" pitchFamily="2" charset="-78"/>
              </a:rPr>
              <a:t>4-</a:t>
            </a:r>
          </a:p>
          <a:p>
            <a:pPr algn="r" rtl="1">
              <a:lnSpc>
                <a:spcPct val="150000"/>
              </a:lnSpc>
            </a:pPr>
            <a:r>
              <a:rPr lang="fa-IR" sz="1600" b="1" dirty="0" smtClean="0">
                <a:solidFill>
                  <a:srgbClr val="0000FF"/>
                </a:solidFill>
                <a:cs typeface="B Titr" pitchFamily="2" charset="-78"/>
              </a:rPr>
              <a:t>5-</a:t>
            </a:r>
          </a:p>
          <a:p>
            <a:pPr algn="r" rtl="1">
              <a:lnSpc>
                <a:spcPct val="150000"/>
              </a:lnSpc>
            </a:pPr>
            <a:r>
              <a:rPr lang="fa-IR" sz="1600" b="1" dirty="0">
                <a:solidFill>
                  <a:srgbClr val="0000FF"/>
                </a:solidFill>
                <a:cs typeface="B Titr" pitchFamily="2" charset="-78"/>
              </a:rPr>
              <a:t>	</a:t>
            </a:r>
            <a:r>
              <a:rPr lang="fa-IR" sz="1400" b="1" dirty="0" smtClean="0">
                <a:cs typeface="B Titr" pitchFamily="2" charset="-78"/>
              </a:rPr>
              <a:t>در بسیاری از مطالعات فرضیات و سوال پژوهش مطابق همان اهداف است. در اینجا می توانید مختصر به آن مورد اشاره کنید.</a:t>
            </a:r>
          </a:p>
        </p:txBody>
      </p:sp>
      <p:sp>
        <p:nvSpPr>
          <p:cNvPr id="8" name="TextBox 7"/>
          <p:cNvSpPr txBox="1"/>
          <p:nvPr/>
        </p:nvSpPr>
        <p:spPr>
          <a:xfrm>
            <a:off x="577770" y="3850008"/>
            <a:ext cx="8424935" cy="2185214"/>
          </a:xfrm>
          <a:prstGeom prst="rect">
            <a:avLst/>
          </a:prstGeom>
          <a:noFill/>
        </p:spPr>
        <p:txBody>
          <a:bodyPr wrap="square" rtlCol="1">
            <a:spAutoFit/>
          </a:bodyPr>
          <a:lstStyle/>
          <a:p>
            <a:pPr algn="r" rtl="1">
              <a:lnSpc>
                <a:spcPct val="200000"/>
              </a:lnSpc>
            </a:pPr>
            <a:r>
              <a:rPr lang="fa-IR" sz="2000" b="1" dirty="0" smtClean="0">
                <a:solidFill>
                  <a:srgbClr val="0000FF"/>
                </a:solidFill>
                <a:cs typeface="B Titr" pitchFamily="2" charset="-78"/>
              </a:rPr>
              <a:t>حجم نمونه</a:t>
            </a:r>
          </a:p>
          <a:p>
            <a:pPr algn="r" rtl="1">
              <a:lnSpc>
                <a:spcPct val="200000"/>
              </a:lnSpc>
            </a:pPr>
            <a:r>
              <a:rPr lang="fa-IR" sz="1600" b="1" dirty="0" smtClean="0">
                <a:cs typeface="B Nazanin" panose="00000400000000000000" pitchFamily="2" charset="-78"/>
              </a:rPr>
              <a:t>برای تعیین حجم نمونه معمولا با نظر استاد مشاور آماری بر اساس مقالات و یا متغییرها فرمول حجم نمونه تعیین می‌شود.</a:t>
            </a:r>
            <a:endParaRPr lang="fa-IR" sz="1600" b="1" dirty="0">
              <a:solidFill>
                <a:srgbClr val="0000FF"/>
              </a:solidFill>
              <a:cs typeface="B Nazanin" panose="00000400000000000000" pitchFamily="2" charset="-78"/>
            </a:endParaRPr>
          </a:p>
          <a:p>
            <a:pPr algn="r" rtl="1">
              <a:lnSpc>
                <a:spcPct val="200000"/>
              </a:lnSpc>
            </a:pPr>
            <a:r>
              <a:rPr lang="fa-IR" sz="1600" b="1" dirty="0" smtClean="0">
                <a:solidFill>
                  <a:srgbClr val="0000FF"/>
                </a:solidFill>
                <a:cs typeface="B Nazanin" panose="00000400000000000000" pitchFamily="2" charset="-78"/>
              </a:rPr>
              <a:t>فرمول حجم نمونه را بنویسید.</a:t>
            </a:r>
          </a:p>
          <a:p>
            <a:pPr algn="r" rtl="1">
              <a:lnSpc>
                <a:spcPct val="200000"/>
              </a:lnSpc>
            </a:pPr>
            <a:r>
              <a:rPr lang="fa-IR" sz="1600" b="1" dirty="0" smtClean="0">
                <a:solidFill>
                  <a:srgbClr val="0000FF"/>
                </a:solidFill>
                <a:cs typeface="B Nazanin" panose="00000400000000000000" pitchFamily="2" charset="-78"/>
              </a:rPr>
              <a:t>جزئیات مجله و عنوان مقاله‌ای که بر اساس آن حجم نمونه تعیین می‌شود را بیاورید.</a:t>
            </a:r>
            <a:endParaRPr lang="fa-IR" sz="1600" b="1" dirty="0" smtClean="0">
              <a:cs typeface="B Nazanin" panose="00000400000000000000" pitchFamily="2" charset="-78"/>
            </a:endParaRPr>
          </a:p>
        </p:txBody>
      </p:sp>
      <p:sp>
        <p:nvSpPr>
          <p:cNvPr id="10" name="Slide Number Placeholder 9"/>
          <p:cNvSpPr>
            <a:spLocks noGrp="1"/>
          </p:cNvSpPr>
          <p:nvPr>
            <p:ph type="sldNum" sz="quarter" idx="12"/>
          </p:nvPr>
        </p:nvSpPr>
        <p:spPr>
          <a:xfrm>
            <a:off x="611560" y="692696"/>
            <a:ext cx="465584" cy="520700"/>
          </a:xfrm>
        </p:spPr>
        <p:txBody>
          <a:bodyPr/>
          <a:lstStyle/>
          <a:p>
            <a:fld id="{03D75743-879A-44A4-9263-9DE3E0A0BE64}" type="slidenum">
              <a:rPr lang="fa-IR" sz="1600" smtClean="0">
                <a:cs typeface="B Titr" panose="00000700000000000000" pitchFamily="2" charset="-78"/>
              </a:rPr>
              <a:pPr/>
              <a:t>11</a:t>
            </a:fld>
            <a:endParaRPr lang="fa-IR" sz="1600" dirty="0">
              <a:cs typeface="B Titr" panose="00000700000000000000" pitchFamily="2" charset="-78"/>
            </a:endParaRPr>
          </a:p>
        </p:txBody>
      </p:sp>
      <p:pic>
        <p:nvPicPr>
          <p:cNvPr id="6" name="Picture 5"/>
          <p:cNvPicPr/>
          <p:nvPr/>
        </p:nvPicPr>
        <p:blipFill>
          <a:blip r:embed="rId2" cstate="print">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11200"/>
                    </a14:imgEffect>
                    <a14:imgEffect>
                      <a14:saturation sat="400000"/>
                    </a14:imgEffect>
                  </a14:imgLayer>
                </a14:imgProps>
              </a:ext>
            </a:extLst>
          </a:blip>
          <a:srcRect/>
          <a:stretch>
            <a:fillRect/>
          </a:stretch>
        </p:blipFill>
        <p:spPr bwMode="auto">
          <a:xfrm>
            <a:off x="251520" y="116632"/>
            <a:ext cx="504056" cy="467889"/>
          </a:xfrm>
          <a:prstGeom prst="rect">
            <a:avLst/>
          </a:prstGeom>
          <a:noFill/>
          <a:ln w="9525">
            <a:solidFill>
              <a:srgbClr val="C00000"/>
            </a:solid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3D75743-879A-44A4-9263-9DE3E0A0BE64}" type="slidenum">
              <a:rPr lang="fa-IR" sz="1600" smtClean="0">
                <a:cs typeface="B Titr" panose="00000700000000000000" pitchFamily="2" charset="-78"/>
              </a:rPr>
              <a:pPr/>
              <a:t>12</a:t>
            </a:fld>
            <a:endParaRPr lang="fa-IR" sz="1600" dirty="0">
              <a:cs typeface="B Titr" panose="00000700000000000000" pitchFamily="2" charset="-78"/>
            </a:endParaRPr>
          </a:p>
        </p:txBody>
      </p:sp>
      <p:sp>
        <p:nvSpPr>
          <p:cNvPr id="3" name="Rectangle 2"/>
          <p:cNvSpPr/>
          <p:nvPr/>
        </p:nvSpPr>
        <p:spPr>
          <a:xfrm>
            <a:off x="5364088" y="260648"/>
            <a:ext cx="2965877" cy="446276"/>
          </a:xfrm>
          <a:prstGeom prst="rect">
            <a:avLst/>
          </a:prstGeom>
        </p:spPr>
        <p:txBody>
          <a:bodyPr wrap="none">
            <a:spAutoFit/>
          </a:bodyPr>
          <a:lstStyle/>
          <a:p>
            <a:pPr lvl="0" algn="ctr">
              <a:lnSpc>
                <a:spcPct val="115000"/>
              </a:lnSpc>
              <a:spcAft>
                <a:spcPts val="800"/>
              </a:spcAft>
            </a:pPr>
            <a:r>
              <a:rPr lang="ar-SA" sz="2000" b="1" dirty="0" smtClean="0">
                <a:solidFill>
                  <a:srgbClr val="0000FF"/>
                </a:solidFill>
                <a:latin typeface="Times New Roman" panose="02020603050405020304" pitchFamily="18" charset="0"/>
                <a:ea typeface="Times New Roman" panose="02020603050405020304" pitchFamily="18" charset="0"/>
                <a:cs typeface="B Titr" pitchFamily="2" charset="-78"/>
              </a:rPr>
              <a:t>معيارهاي ورود و خروج مطالعه</a:t>
            </a:r>
            <a:endParaRPr lang="fa-IR" sz="2000" b="1" dirty="0" smtClean="0">
              <a:solidFill>
                <a:srgbClr val="0000FF"/>
              </a:solidFill>
              <a:latin typeface="Times New Roman" panose="02020603050405020304" pitchFamily="18" charset="0"/>
              <a:ea typeface="Times New Roman" panose="02020603050405020304" pitchFamily="18" charset="0"/>
              <a:cs typeface="B Titr"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1404378077"/>
              </p:ext>
            </p:extLst>
          </p:nvPr>
        </p:nvGraphicFramePr>
        <p:xfrm>
          <a:off x="4896036" y="1628800"/>
          <a:ext cx="3708412" cy="3960439"/>
        </p:xfrm>
        <a:graphic>
          <a:graphicData uri="http://schemas.openxmlformats.org/drawingml/2006/table">
            <a:tbl>
              <a:tblPr rtl="1" firstRow="1" bandRow="1">
                <a:tableStyleId>{5C22544A-7EE6-4342-B048-85BDC9FD1C3A}</a:tableStyleId>
              </a:tblPr>
              <a:tblGrid>
                <a:gridCol w="3708412">
                  <a:extLst>
                    <a:ext uri="{9D8B030D-6E8A-4147-A177-3AD203B41FA5}">
                      <a16:colId xmlns:a16="http://schemas.microsoft.com/office/drawing/2014/main" val="3450103068"/>
                    </a:ext>
                  </a:extLst>
                </a:gridCol>
              </a:tblGrid>
              <a:tr h="565777">
                <a:tc>
                  <a:txBody>
                    <a:bodyPr/>
                    <a:lstStyle/>
                    <a:p>
                      <a:pPr rtl="1"/>
                      <a:r>
                        <a:rPr lang="fa-IR" dirty="0" smtClean="0">
                          <a:cs typeface="B Titr" panose="00000700000000000000" pitchFamily="2" charset="-78"/>
                        </a:rPr>
                        <a:t>معیارهای ورود</a:t>
                      </a:r>
                      <a:endParaRPr lang="fa-IR" dirty="0">
                        <a:cs typeface="B Titr" panose="00000700000000000000" pitchFamily="2" charset="-78"/>
                      </a:endParaRPr>
                    </a:p>
                  </a:txBody>
                  <a:tcPr>
                    <a:solidFill>
                      <a:srgbClr val="0066FF"/>
                    </a:solidFill>
                  </a:tcPr>
                </a:tc>
                <a:extLst>
                  <a:ext uri="{0D108BD9-81ED-4DB2-BD59-A6C34878D82A}">
                    <a16:rowId xmlns:a16="http://schemas.microsoft.com/office/drawing/2014/main" val="242417150"/>
                  </a:ext>
                </a:extLst>
              </a:tr>
              <a:tr h="565777">
                <a:tc>
                  <a:txBody>
                    <a:bodyPr/>
                    <a:lstStyle/>
                    <a:p>
                      <a:pPr rtl="1"/>
                      <a:endParaRPr lang="fa-IR" dirty="0"/>
                    </a:p>
                  </a:txBody>
                  <a:tcPr>
                    <a:solidFill>
                      <a:srgbClr val="DDF1FF"/>
                    </a:solidFill>
                  </a:tcPr>
                </a:tc>
                <a:extLst>
                  <a:ext uri="{0D108BD9-81ED-4DB2-BD59-A6C34878D82A}">
                    <a16:rowId xmlns:a16="http://schemas.microsoft.com/office/drawing/2014/main" val="4180464619"/>
                  </a:ext>
                </a:extLst>
              </a:tr>
              <a:tr h="565777">
                <a:tc>
                  <a:txBody>
                    <a:bodyPr/>
                    <a:lstStyle/>
                    <a:p>
                      <a:pPr rtl="1"/>
                      <a:endParaRPr lang="fa-IR" dirty="0"/>
                    </a:p>
                  </a:txBody>
                  <a:tcPr>
                    <a:solidFill>
                      <a:srgbClr val="81CCFF"/>
                    </a:solidFill>
                  </a:tcPr>
                </a:tc>
                <a:extLst>
                  <a:ext uri="{0D108BD9-81ED-4DB2-BD59-A6C34878D82A}">
                    <a16:rowId xmlns:a16="http://schemas.microsoft.com/office/drawing/2014/main" val="2220444779"/>
                  </a:ext>
                </a:extLst>
              </a:tr>
              <a:tr h="565777">
                <a:tc>
                  <a:txBody>
                    <a:bodyPr/>
                    <a:lstStyle/>
                    <a:p>
                      <a:pPr rtl="1"/>
                      <a:endParaRPr lang="fa-IR" dirty="0"/>
                    </a:p>
                  </a:txBody>
                  <a:tcPr>
                    <a:solidFill>
                      <a:srgbClr val="DDF1FF"/>
                    </a:solidFill>
                  </a:tcPr>
                </a:tc>
                <a:extLst>
                  <a:ext uri="{0D108BD9-81ED-4DB2-BD59-A6C34878D82A}">
                    <a16:rowId xmlns:a16="http://schemas.microsoft.com/office/drawing/2014/main" val="2827821653"/>
                  </a:ext>
                </a:extLst>
              </a:tr>
              <a:tr h="565777">
                <a:tc>
                  <a:txBody>
                    <a:bodyPr/>
                    <a:lstStyle/>
                    <a:p>
                      <a:pPr rtl="1"/>
                      <a:endParaRPr lang="fa-IR" dirty="0"/>
                    </a:p>
                  </a:txBody>
                  <a:tcPr>
                    <a:solidFill>
                      <a:srgbClr val="81CCFF"/>
                    </a:solidFill>
                  </a:tcPr>
                </a:tc>
                <a:extLst>
                  <a:ext uri="{0D108BD9-81ED-4DB2-BD59-A6C34878D82A}">
                    <a16:rowId xmlns:a16="http://schemas.microsoft.com/office/drawing/2014/main" val="2107620541"/>
                  </a:ext>
                </a:extLst>
              </a:tr>
              <a:tr h="565777">
                <a:tc>
                  <a:txBody>
                    <a:bodyPr/>
                    <a:lstStyle/>
                    <a:p>
                      <a:pPr rtl="1"/>
                      <a:endParaRPr lang="fa-IR" dirty="0"/>
                    </a:p>
                  </a:txBody>
                  <a:tcPr>
                    <a:solidFill>
                      <a:srgbClr val="DDF1FF"/>
                    </a:solidFill>
                  </a:tcPr>
                </a:tc>
                <a:extLst>
                  <a:ext uri="{0D108BD9-81ED-4DB2-BD59-A6C34878D82A}">
                    <a16:rowId xmlns:a16="http://schemas.microsoft.com/office/drawing/2014/main" val="1105662393"/>
                  </a:ext>
                </a:extLst>
              </a:tr>
              <a:tr h="565777">
                <a:tc>
                  <a:txBody>
                    <a:bodyPr/>
                    <a:lstStyle/>
                    <a:p>
                      <a:pPr rtl="1"/>
                      <a:endParaRPr lang="fa-IR" dirty="0"/>
                    </a:p>
                  </a:txBody>
                  <a:tcPr>
                    <a:solidFill>
                      <a:srgbClr val="81CCFF"/>
                    </a:solidFill>
                  </a:tcPr>
                </a:tc>
                <a:extLst>
                  <a:ext uri="{0D108BD9-81ED-4DB2-BD59-A6C34878D82A}">
                    <a16:rowId xmlns:a16="http://schemas.microsoft.com/office/drawing/2014/main" val="2329069"/>
                  </a:ext>
                </a:extLst>
              </a:tr>
            </a:tbl>
          </a:graphicData>
        </a:graphic>
      </p:graphicFrame>
      <p:pic>
        <p:nvPicPr>
          <p:cNvPr id="5" name="Picture 4"/>
          <p:cNvPicPr/>
          <p:nvPr/>
        </p:nvPicPr>
        <p:blipFill>
          <a:blip r:embed="rId2" cstate="print">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11200"/>
                    </a14:imgEffect>
                    <a14:imgEffect>
                      <a14:saturation sat="400000"/>
                    </a14:imgEffect>
                  </a14:imgLayer>
                </a14:imgProps>
              </a:ext>
            </a:extLst>
          </a:blip>
          <a:srcRect/>
          <a:stretch>
            <a:fillRect/>
          </a:stretch>
        </p:blipFill>
        <p:spPr bwMode="auto">
          <a:xfrm>
            <a:off x="251520" y="116632"/>
            <a:ext cx="504056" cy="467889"/>
          </a:xfrm>
          <a:prstGeom prst="rect">
            <a:avLst/>
          </a:prstGeom>
          <a:noFill/>
          <a:ln w="9525">
            <a:solidFill>
              <a:srgbClr val="C00000"/>
            </a:solidFill>
            <a:miter lim="800000"/>
            <a:headEnd/>
            <a:tailEnd/>
          </a:ln>
        </p:spPr>
      </p:pic>
      <p:graphicFrame>
        <p:nvGraphicFramePr>
          <p:cNvPr id="6" name="Table 5"/>
          <p:cNvGraphicFramePr>
            <a:graphicFrameLocks noGrp="1"/>
          </p:cNvGraphicFramePr>
          <p:nvPr>
            <p:extLst>
              <p:ext uri="{D42A27DB-BD31-4B8C-83A1-F6EECF244321}">
                <p14:modId xmlns:p14="http://schemas.microsoft.com/office/powerpoint/2010/main" val="2700351580"/>
              </p:ext>
            </p:extLst>
          </p:nvPr>
        </p:nvGraphicFramePr>
        <p:xfrm>
          <a:off x="1096061" y="1628800"/>
          <a:ext cx="3708412" cy="3960439"/>
        </p:xfrm>
        <a:graphic>
          <a:graphicData uri="http://schemas.openxmlformats.org/drawingml/2006/table">
            <a:tbl>
              <a:tblPr rtl="1" firstRow="1" bandRow="1">
                <a:tableStyleId>{5C22544A-7EE6-4342-B048-85BDC9FD1C3A}</a:tableStyleId>
              </a:tblPr>
              <a:tblGrid>
                <a:gridCol w="3708412">
                  <a:extLst>
                    <a:ext uri="{9D8B030D-6E8A-4147-A177-3AD203B41FA5}">
                      <a16:colId xmlns:a16="http://schemas.microsoft.com/office/drawing/2014/main" val="3450103068"/>
                    </a:ext>
                  </a:extLst>
                </a:gridCol>
              </a:tblGrid>
              <a:tr h="565777">
                <a:tc>
                  <a:txBody>
                    <a:bodyPr/>
                    <a:lstStyle/>
                    <a:p>
                      <a:pPr rtl="1"/>
                      <a:r>
                        <a:rPr lang="fa-IR" dirty="0" smtClean="0">
                          <a:cs typeface="B Titr" panose="00000700000000000000" pitchFamily="2" charset="-78"/>
                        </a:rPr>
                        <a:t>معیارهای خروج</a:t>
                      </a:r>
                      <a:endParaRPr lang="fa-IR" dirty="0">
                        <a:cs typeface="B Titr" panose="00000700000000000000" pitchFamily="2" charset="-78"/>
                      </a:endParaRPr>
                    </a:p>
                  </a:txBody>
                  <a:tcPr>
                    <a:solidFill>
                      <a:srgbClr val="FF0000"/>
                    </a:solidFill>
                  </a:tcPr>
                </a:tc>
                <a:extLst>
                  <a:ext uri="{0D108BD9-81ED-4DB2-BD59-A6C34878D82A}">
                    <a16:rowId xmlns:a16="http://schemas.microsoft.com/office/drawing/2014/main" val="242417150"/>
                  </a:ext>
                </a:extLst>
              </a:tr>
              <a:tr h="565777">
                <a:tc>
                  <a:txBody>
                    <a:bodyPr/>
                    <a:lstStyle/>
                    <a:p>
                      <a:pPr rtl="1"/>
                      <a:endParaRPr lang="fa-IR" dirty="0"/>
                    </a:p>
                  </a:txBody>
                  <a:tcPr>
                    <a:solidFill>
                      <a:srgbClr val="FFD5D5"/>
                    </a:solidFill>
                  </a:tcPr>
                </a:tc>
                <a:extLst>
                  <a:ext uri="{0D108BD9-81ED-4DB2-BD59-A6C34878D82A}">
                    <a16:rowId xmlns:a16="http://schemas.microsoft.com/office/drawing/2014/main" val="4180464619"/>
                  </a:ext>
                </a:extLst>
              </a:tr>
              <a:tr h="565777">
                <a:tc>
                  <a:txBody>
                    <a:bodyPr/>
                    <a:lstStyle/>
                    <a:p>
                      <a:pPr rtl="1"/>
                      <a:endParaRPr lang="fa-IR" dirty="0"/>
                    </a:p>
                  </a:txBody>
                  <a:tcPr>
                    <a:solidFill>
                      <a:srgbClr val="FF8F8F"/>
                    </a:solidFill>
                  </a:tcPr>
                </a:tc>
                <a:extLst>
                  <a:ext uri="{0D108BD9-81ED-4DB2-BD59-A6C34878D82A}">
                    <a16:rowId xmlns:a16="http://schemas.microsoft.com/office/drawing/2014/main" val="2220444779"/>
                  </a:ext>
                </a:extLst>
              </a:tr>
              <a:tr h="565777">
                <a:tc>
                  <a:txBody>
                    <a:bodyPr/>
                    <a:lstStyle/>
                    <a:p>
                      <a:pPr rtl="1"/>
                      <a:endParaRPr lang="fa-IR" dirty="0"/>
                    </a:p>
                  </a:txBody>
                  <a:tcPr>
                    <a:solidFill>
                      <a:srgbClr val="FFD5D5"/>
                    </a:solidFill>
                  </a:tcPr>
                </a:tc>
                <a:extLst>
                  <a:ext uri="{0D108BD9-81ED-4DB2-BD59-A6C34878D82A}">
                    <a16:rowId xmlns:a16="http://schemas.microsoft.com/office/drawing/2014/main" val="2827821653"/>
                  </a:ext>
                </a:extLst>
              </a:tr>
              <a:tr h="565777">
                <a:tc>
                  <a:txBody>
                    <a:bodyPr/>
                    <a:lstStyle/>
                    <a:p>
                      <a:pPr rtl="1"/>
                      <a:endParaRPr lang="fa-IR" dirty="0"/>
                    </a:p>
                  </a:txBody>
                  <a:tcPr>
                    <a:solidFill>
                      <a:srgbClr val="FF8F8F"/>
                    </a:solidFill>
                  </a:tcPr>
                </a:tc>
                <a:extLst>
                  <a:ext uri="{0D108BD9-81ED-4DB2-BD59-A6C34878D82A}">
                    <a16:rowId xmlns:a16="http://schemas.microsoft.com/office/drawing/2014/main" val="2107620541"/>
                  </a:ext>
                </a:extLst>
              </a:tr>
              <a:tr h="565777">
                <a:tc>
                  <a:txBody>
                    <a:bodyPr/>
                    <a:lstStyle/>
                    <a:p>
                      <a:pPr rtl="1"/>
                      <a:endParaRPr lang="fa-IR" dirty="0"/>
                    </a:p>
                  </a:txBody>
                  <a:tcPr>
                    <a:solidFill>
                      <a:srgbClr val="FFD5D5"/>
                    </a:solidFill>
                  </a:tcPr>
                </a:tc>
                <a:extLst>
                  <a:ext uri="{0D108BD9-81ED-4DB2-BD59-A6C34878D82A}">
                    <a16:rowId xmlns:a16="http://schemas.microsoft.com/office/drawing/2014/main" val="1105662393"/>
                  </a:ext>
                </a:extLst>
              </a:tr>
              <a:tr h="565777">
                <a:tc>
                  <a:txBody>
                    <a:bodyPr/>
                    <a:lstStyle/>
                    <a:p>
                      <a:pPr rtl="1"/>
                      <a:endParaRPr lang="fa-IR" dirty="0"/>
                    </a:p>
                  </a:txBody>
                  <a:tcPr>
                    <a:solidFill>
                      <a:srgbClr val="FF8F8F"/>
                    </a:solidFill>
                  </a:tcPr>
                </a:tc>
                <a:extLst>
                  <a:ext uri="{0D108BD9-81ED-4DB2-BD59-A6C34878D82A}">
                    <a16:rowId xmlns:a16="http://schemas.microsoft.com/office/drawing/2014/main" val="2329069"/>
                  </a:ext>
                </a:extLst>
              </a:tr>
            </a:tbl>
          </a:graphicData>
        </a:graphic>
      </p:graphicFrame>
    </p:spTree>
    <p:extLst>
      <p:ext uri="{BB962C8B-B14F-4D97-AF65-F5344CB8AC3E}">
        <p14:creationId xmlns:p14="http://schemas.microsoft.com/office/powerpoint/2010/main" val="40311292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11560" y="404664"/>
            <a:ext cx="7632848" cy="400110"/>
          </a:xfrm>
          <a:prstGeom prst="rect">
            <a:avLst/>
          </a:prstGeom>
          <a:noFill/>
        </p:spPr>
        <p:txBody>
          <a:bodyPr wrap="square" rtlCol="1">
            <a:spAutoFit/>
          </a:bodyPr>
          <a:lstStyle/>
          <a:p>
            <a:pPr algn="r" rtl="1"/>
            <a:r>
              <a:rPr lang="fa-IR" sz="2000" b="1" dirty="0" smtClean="0">
                <a:solidFill>
                  <a:srgbClr val="0000FF"/>
                </a:solidFill>
                <a:cs typeface="B Titr" pitchFamily="2" charset="-78"/>
              </a:rPr>
              <a:t>روش اجرای طرح</a:t>
            </a:r>
          </a:p>
        </p:txBody>
      </p:sp>
      <p:sp>
        <p:nvSpPr>
          <p:cNvPr id="10" name="Slide Number Placeholder 9"/>
          <p:cNvSpPr>
            <a:spLocks noGrp="1"/>
          </p:cNvSpPr>
          <p:nvPr>
            <p:ph type="sldNum" sz="quarter" idx="12"/>
          </p:nvPr>
        </p:nvSpPr>
        <p:spPr>
          <a:xfrm>
            <a:off x="679878" y="688440"/>
            <a:ext cx="439428" cy="520700"/>
          </a:xfrm>
        </p:spPr>
        <p:txBody>
          <a:bodyPr/>
          <a:lstStyle/>
          <a:p>
            <a:fld id="{03D75743-879A-44A4-9263-9DE3E0A0BE64}" type="slidenum">
              <a:rPr lang="fa-IR" sz="1600" smtClean="0">
                <a:cs typeface="B Titr" panose="00000700000000000000" pitchFamily="2" charset="-78"/>
              </a:rPr>
              <a:pPr/>
              <a:t>13</a:t>
            </a:fld>
            <a:endParaRPr lang="fa-IR" sz="1600" dirty="0">
              <a:cs typeface="B Titr" panose="00000700000000000000" pitchFamily="2" charset="-78"/>
            </a:endParaRPr>
          </a:p>
        </p:txBody>
      </p:sp>
      <p:sp>
        <p:nvSpPr>
          <p:cNvPr id="2" name="TextBox 1"/>
          <p:cNvSpPr txBox="1"/>
          <p:nvPr/>
        </p:nvSpPr>
        <p:spPr>
          <a:xfrm>
            <a:off x="899592" y="1092806"/>
            <a:ext cx="7361475" cy="3831818"/>
          </a:xfrm>
          <a:prstGeom prst="rect">
            <a:avLst/>
          </a:prstGeom>
          <a:noFill/>
        </p:spPr>
        <p:txBody>
          <a:bodyPr wrap="square" rtlCol="1">
            <a:spAutoFit/>
          </a:bodyPr>
          <a:lstStyle/>
          <a:p>
            <a:pPr algn="just" rtl="1">
              <a:lnSpc>
                <a:spcPct val="150000"/>
              </a:lnSpc>
            </a:pPr>
            <a:r>
              <a:rPr lang="fa-IR" b="1" dirty="0" smtClean="0">
                <a:cs typeface="B Nazanin" panose="00000400000000000000" pitchFamily="2" charset="-78"/>
              </a:rPr>
              <a:t>مهمترین و بیشترین زمان را باید به این بخش اختصاص دهید.</a:t>
            </a:r>
          </a:p>
          <a:p>
            <a:pPr algn="just" rtl="1">
              <a:lnSpc>
                <a:spcPct val="150000"/>
              </a:lnSpc>
            </a:pPr>
            <a:r>
              <a:rPr lang="fa-IR" b="1" dirty="0" smtClean="0">
                <a:cs typeface="B Nazanin" panose="00000400000000000000" pitchFamily="2" charset="-78"/>
              </a:rPr>
              <a:t>حتما روش اجرا را مرحله بندی کنید.</a:t>
            </a:r>
          </a:p>
          <a:p>
            <a:pPr algn="just" rtl="1">
              <a:lnSpc>
                <a:spcPct val="150000"/>
              </a:lnSpc>
            </a:pPr>
            <a:r>
              <a:rPr lang="fa-IR" b="1" dirty="0" smtClean="0">
                <a:cs typeface="B Nazanin" panose="00000400000000000000" pitchFamily="2" charset="-78"/>
              </a:rPr>
              <a:t>برای ارائه روش اجرا دو نمونه (نوع مطالعه) به عنوان مثال در اسلایدهای 14 تا 17 آورده شده است، هم به </a:t>
            </a:r>
            <a:r>
              <a:rPr lang="fa-IR" b="1" dirty="0" smtClean="0">
                <a:solidFill>
                  <a:srgbClr val="FF0000"/>
                </a:solidFill>
                <a:cs typeface="B Nazanin" panose="00000400000000000000" pitchFamily="2" charset="-78"/>
              </a:rPr>
              <a:t>شیوه متنی مرحله‌ای </a:t>
            </a:r>
            <a:r>
              <a:rPr lang="fa-IR" b="1" dirty="0" smtClean="0">
                <a:cs typeface="B Nazanin" panose="00000400000000000000" pitchFamily="2" charset="-78"/>
              </a:rPr>
              <a:t>و هم به </a:t>
            </a:r>
            <a:r>
              <a:rPr lang="fa-IR" b="1" dirty="0" smtClean="0">
                <a:solidFill>
                  <a:srgbClr val="0000FF"/>
                </a:solidFill>
                <a:cs typeface="B Nazanin" panose="00000400000000000000" pitchFamily="2" charset="-78"/>
              </a:rPr>
              <a:t>شیوه نقشه مفهومی</a:t>
            </a:r>
            <a:r>
              <a:rPr lang="fa-IR" b="1" dirty="0" smtClean="0">
                <a:cs typeface="B Nazanin" panose="00000400000000000000" pitchFamily="2" charset="-78"/>
              </a:rPr>
              <a:t>.</a:t>
            </a:r>
          </a:p>
          <a:p>
            <a:pPr algn="just" rtl="1">
              <a:lnSpc>
                <a:spcPct val="150000"/>
              </a:lnSpc>
            </a:pPr>
            <a:r>
              <a:rPr lang="fa-IR" b="1" dirty="0" smtClean="0">
                <a:cs typeface="B Nazanin" panose="00000400000000000000" pitchFamily="2" charset="-78"/>
              </a:rPr>
              <a:t>شما برای روش اجرای ممکن است مراحل بیشتر و نقشه مفهومی کامل‌تری نیاز داشته باشید آنها را با توجه به روش اجرا بیاورید (این اسلایدها به عنوان مثال هستند)، حتما هر دو مورد </a:t>
            </a:r>
            <a:r>
              <a:rPr lang="fa-IR" b="1" dirty="0" smtClean="0">
                <a:solidFill>
                  <a:srgbClr val="FF0000"/>
                </a:solidFill>
                <a:cs typeface="B Nazanin" panose="00000400000000000000" pitchFamily="2" charset="-78"/>
              </a:rPr>
              <a:t>متن</a:t>
            </a:r>
            <a:r>
              <a:rPr lang="fa-IR" b="1" dirty="0" smtClean="0">
                <a:cs typeface="B Nazanin" panose="00000400000000000000" pitchFamily="2" charset="-78"/>
              </a:rPr>
              <a:t> و </a:t>
            </a:r>
            <a:r>
              <a:rPr lang="fa-IR" b="1" dirty="0" smtClean="0">
                <a:solidFill>
                  <a:srgbClr val="0000FF"/>
                </a:solidFill>
                <a:cs typeface="B Nazanin" panose="00000400000000000000" pitchFamily="2" charset="-78"/>
              </a:rPr>
              <a:t>نقشه</a:t>
            </a:r>
            <a:r>
              <a:rPr lang="fa-IR" b="1" dirty="0" smtClean="0">
                <a:cs typeface="B Nazanin" panose="00000400000000000000" pitchFamily="2" charset="-78"/>
              </a:rPr>
              <a:t> را هم در </a:t>
            </a:r>
            <a:r>
              <a:rPr lang="en-US" b="1" dirty="0" smtClean="0">
                <a:cs typeface="B Nazanin" panose="00000400000000000000" pitchFamily="2" charset="-78"/>
              </a:rPr>
              <a:t>power point</a:t>
            </a:r>
            <a:r>
              <a:rPr lang="fa-IR" b="1" dirty="0" smtClean="0">
                <a:cs typeface="B Nazanin" panose="00000400000000000000" pitchFamily="2" charset="-78"/>
              </a:rPr>
              <a:t> و هم در </a:t>
            </a:r>
            <a:r>
              <a:rPr lang="fa-IR" b="1" dirty="0" smtClean="0">
                <a:solidFill>
                  <a:srgbClr val="FF0000"/>
                </a:solidFill>
                <a:cs typeface="B Titr" panose="00000700000000000000" pitchFamily="2" charset="-78"/>
              </a:rPr>
              <a:t>پروپوزال سامانه پژوهان </a:t>
            </a:r>
            <a:r>
              <a:rPr lang="fa-IR" b="1" dirty="0" smtClean="0">
                <a:cs typeface="B Nazanin" panose="00000400000000000000" pitchFamily="2" charset="-78"/>
              </a:rPr>
              <a:t>بیاورید (این دو مورد برای تصویب پروپوزال شما در کمیته اخلاق کمک می‌کند). در ارائه خود یکی از موارد شیوه </a:t>
            </a:r>
            <a:r>
              <a:rPr lang="fa-IR" b="1" dirty="0" smtClean="0">
                <a:solidFill>
                  <a:srgbClr val="FF0000"/>
                </a:solidFill>
                <a:cs typeface="B Nazanin" panose="00000400000000000000" pitchFamily="2" charset="-78"/>
              </a:rPr>
              <a:t>متنی</a:t>
            </a:r>
            <a:r>
              <a:rPr lang="fa-IR" b="1" dirty="0" smtClean="0">
                <a:cs typeface="B Nazanin" panose="00000400000000000000" pitchFamily="2" charset="-78"/>
              </a:rPr>
              <a:t> یا </a:t>
            </a:r>
            <a:r>
              <a:rPr lang="fa-IR" b="1" dirty="0" smtClean="0">
                <a:solidFill>
                  <a:srgbClr val="0000FF"/>
                </a:solidFill>
                <a:cs typeface="B Nazanin" panose="00000400000000000000" pitchFamily="2" charset="-78"/>
              </a:rPr>
              <a:t>نقشه مفهومی </a:t>
            </a:r>
            <a:r>
              <a:rPr lang="fa-IR" b="1" dirty="0" smtClean="0">
                <a:cs typeface="B Nazanin" panose="00000400000000000000" pitchFamily="2" charset="-78"/>
              </a:rPr>
              <a:t>مراحل اجرای پروپوزال خود را مطرح کنید.</a:t>
            </a:r>
          </a:p>
        </p:txBody>
      </p:sp>
      <p:sp>
        <p:nvSpPr>
          <p:cNvPr id="8" name="TextBox 7"/>
          <p:cNvSpPr txBox="1"/>
          <p:nvPr/>
        </p:nvSpPr>
        <p:spPr>
          <a:xfrm>
            <a:off x="1432329" y="5085184"/>
            <a:ext cx="6812079" cy="1200329"/>
          </a:xfrm>
          <a:prstGeom prst="rect">
            <a:avLst/>
          </a:prstGeom>
          <a:noFill/>
        </p:spPr>
        <p:txBody>
          <a:bodyPr wrap="square" rtlCol="1">
            <a:spAutoFit/>
          </a:bodyPr>
          <a:lstStyle/>
          <a:p>
            <a:pPr algn="r" rtl="1">
              <a:lnSpc>
                <a:spcPct val="200000"/>
              </a:lnSpc>
            </a:pPr>
            <a:r>
              <a:rPr lang="fa-IR" b="1" dirty="0" smtClean="0">
                <a:cs typeface="B Nazanin" panose="00000400000000000000" pitchFamily="2" charset="-78"/>
              </a:rPr>
              <a:t>نکته بسیار مهم: توضیح دهید دقیقا </a:t>
            </a:r>
            <a:r>
              <a:rPr lang="fa-IR" b="1" dirty="0" smtClean="0">
                <a:cs typeface="B Titr" panose="00000700000000000000" pitchFamily="2" charset="-78"/>
              </a:rPr>
              <a:t>شما در پایان‌نامه چکار انجام می‌دهید</a:t>
            </a:r>
            <a:r>
              <a:rPr lang="fa-IR" b="1" dirty="0" smtClean="0">
                <a:cs typeface="B Nazanin" panose="00000400000000000000" pitchFamily="2" charset="-78"/>
              </a:rPr>
              <a:t>؟</a:t>
            </a:r>
          </a:p>
          <a:p>
            <a:pPr algn="r" rtl="1">
              <a:lnSpc>
                <a:spcPct val="200000"/>
              </a:lnSpc>
            </a:pPr>
            <a:r>
              <a:rPr lang="fa-IR" b="1" dirty="0" smtClean="0">
                <a:cs typeface="B Nazanin" panose="00000400000000000000" pitchFamily="2" charset="-78"/>
              </a:rPr>
              <a:t>1- ...،		2- ...،	3- ...،		4-...</a:t>
            </a:r>
            <a:endParaRPr lang="fa-IR" b="1" dirty="0">
              <a:cs typeface="B Nazanin" panose="00000400000000000000" pitchFamily="2" charset="-78"/>
            </a:endParaRPr>
          </a:p>
        </p:txBody>
      </p:sp>
      <p:pic>
        <p:nvPicPr>
          <p:cNvPr id="9" name="Picture 8"/>
          <p:cNvPicPr/>
          <p:nvPr/>
        </p:nvPicPr>
        <p:blipFill>
          <a:blip r:embed="rId2" cstate="print">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11200"/>
                    </a14:imgEffect>
                    <a14:imgEffect>
                      <a14:saturation sat="400000"/>
                    </a14:imgEffect>
                  </a14:imgLayer>
                </a14:imgProps>
              </a:ext>
            </a:extLst>
          </a:blip>
          <a:srcRect/>
          <a:stretch>
            <a:fillRect/>
          </a:stretch>
        </p:blipFill>
        <p:spPr bwMode="auto">
          <a:xfrm>
            <a:off x="251520" y="116632"/>
            <a:ext cx="504056" cy="467889"/>
          </a:xfrm>
          <a:prstGeom prst="rect">
            <a:avLst/>
          </a:prstGeom>
          <a:noFill/>
          <a:ln w="9525">
            <a:solidFill>
              <a:srgbClr val="C00000"/>
            </a:solid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611560" y="719908"/>
            <a:ext cx="484646" cy="476843"/>
          </a:xfrm>
        </p:spPr>
        <p:txBody>
          <a:bodyPr/>
          <a:lstStyle/>
          <a:p>
            <a:fld id="{03D75743-879A-44A4-9263-9DE3E0A0BE64}" type="slidenum">
              <a:rPr lang="fa-IR" sz="1600" smtClean="0">
                <a:cs typeface="B Titr" panose="00000700000000000000" pitchFamily="2" charset="-78"/>
              </a:rPr>
              <a:pPr/>
              <a:t>14</a:t>
            </a:fld>
            <a:endParaRPr lang="fa-IR" sz="1600" dirty="0">
              <a:cs typeface="B Titr" panose="00000700000000000000" pitchFamily="2" charset="-78"/>
            </a:endParaRPr>
          </a:p>
        </p:txBody>
      </p:sp>
      <p:sp>
        <p:nvSpPr>
          <p:cNvPr id="11" name="TextBox 10"/>
          <p:cNvSpPr txBox="1"/>
          <p:nvPr/>
        </p:nvSpPr>
        <p:spPr>
          <a:xfrm>
            <a:off x="4096663" y="132226"/>
            <a:ext cx="4905191" cy="6001643"/>
          </a:xfrm>
          <a:prstGeom prst="rect">
            <a:avLst/>
          </a:prstGeom>
          <a:noFill/>
        </p:spPr>
        <p:txBody>
          <a:bodyPr wrap="square" rtlCol="1">
            <a:spAutoFit/>
          </a:bodyPr>
          <a:lstStyle/>
          <a:p>
            <a:pPr algn="r" rtl="1">
              <a:lnSpc>
                <a:spcPct val="150000"/>
              </a:lnSpc>
            </a:pPr>
            <a:r>
              <a:rPr lang="fa-IR" sz="1600" b="1" dirty="0" smtClean="0">
                <a:solidFill>
                  <a:srgbClr val="0000FF"/>
                </a:solidFill>
                <a:cs typeface="B Titr" panose="00000700000000000000" pitchFamily="2" charset="-78"/>
              </a:rPr>
              <a:t>مراحل اجرای </a:t>
            </a:r>
            <a:r>
              <a:rPr lang="fa-IR" sz="1600" b="1" dirty="0" smtClean="0">
                <a:solidFill>
                  <a:srgbClr val="FF0000"/>
                </a:solidFill>
                <a:cs typeface="B Titr" panose="00000700000000000000" pitchFamily="2" charset="-78"/>
              </a:rPr>
              <a:t>پژوهش‌های توصیفی</a:t>
            </a:r>
            <a:r>
              <a:rPr lang="fa-IR" sz="1600" b="1" dirty="0" smtClean="0">
                <a:solidFill>
                  <a:srgbClr val="0000FF"/>
                </a:solidFill>
                <a:cs typeface="B Titr" panose="00000700000000000000" pitchFamily="2" charset="-78"/>
              </a:rPr>
              <a:t>					</a:t>
            </a:r>
          </a:p>
          <a:p>
            <a:pPr algn="r" rtl="1">
              <a:lnSpc>
                <a:spcPct val="150000"/>
              </a:lnSpc>
            </a:pPr>
            <a:r>
              <a:rPr lang="fa-IR" sz="1600" b="1" dirty="0" smtClean="0">
                <a:cs typeface="B Titr" panose="00000700000000000000" pitchFamily="2" charset="-78"/>
              </a:rPr>
              <a:t>مرحله اول</a:t>
            </a:r>
          </a:p>
          <a:p>
            <a:pPr algn="r" rtl="1">
              <a:lnSpc>
                <a:spcPct val="150000"/>
              </a:lnSpc>
            </a:pPr>
            <a:r>
              <a:rPr lang="fa-IR" sz="1600" b="1" dirty="0">
                <a:cs typeface="B Nazanin" panose="00000400000000000000" pitchFamily="2" charset="-78"/>
              </a:rPr>
              <a:t>	</a:t>
            </a:r>
            <a:r>
              <a:rPr lang="fa-IR" sz="1600" b="1" dirty="0" smtClean="0">
                <a:cs typeface="B Nazanin" panose="00000400000000000000" pitchFamily="2" charset="-78"/>
              </a:rPr>
              <a:t>جستجو مقالات از پایگاه بویژه </a:t>
            </a:r>
            <a:r>
              <a:rPr lang="en-US" sz="1600" b="1" dirty="0" err="1" smtClean="0">
                <a:cs typeface="B Nazanin" panose="00000400000000000000" pitchFamily="2" charset="-78"/>
              </a:rPr>
              <a:t>pubmed</a:t>
            </a:r>
            <a:endParaRPr lang="fa-IR" sz="1600" b="1" dirty="0" smtClean="0">
              <a:cs typeface="B Nazanin" panose="00000400000000000000" pitchFamily="2" charset="-78"/>
            </a:endParaRPr>
          </a:p>
          <a:p>
            <a:pPr algn="r" rtl="1">
              <a:lnSpc>
                <a:spcPct val="150000"/>
              </a:lnSpc>
            </a:pPr>
            <a:r>
              <a:rPr lang="fa-IR" sz="1600" b="1" dirty="0" smtClean="0">
                <a:cs typeface="B Titr" panose="00000700000000000000" pitchFamily="2" charset="-78"/>
              </a:rPr>
              <a:t>مرحله دوم انتخاب پرسشنامه</a:t>
            </a:r>
          </a:p>
          <a:p>
            <a:pPr algn="r" rtl="1">
              <a:lnSpc>
                <a:spcPct val="150000"/>
              </a:lnSpc>
            </a:pPr>
            <a:r>
              <a:rPr lang="fa-IR" sz="1600" b="1" dirty="0">
                <a:cs typeface="B Nazanin" panose="00000400000000000000" pitchFamily="2" charset="-78"/>
              </a:rPr>
              <a:t>	</a:t>
            </a:r>
            <a:r>
              <a:rPr lang="fa-IR" sz="1600" b="1" dirty="0" smtClean="0">
                <a:cs typeface="B Nazanin" panose="00000400000000000000" pitchFamily="2" charset="-78"/>
              </a:rPr>
              <a:t>محل یا مقاله‌ای که پرسشنامه از آن انتخاب شده است</a:t>
            </a:r>
          </a:p>
          <a:p>
            <a:pPr algn="r" rtl="1">
              <a:lnSpc>
                <a:spcPct val="150000"/>
              </a:lnSpc>
            </a:pPr>
            <a:r>
              <a:rPr lang="fa-IR" sz="1600" b="1" dirty="0">
                <a:cs typeface="B Nazanin" panose="00000400000000000000" pitchFamily="2" charset="-78"/>
              </a:rPr>
              <a:t>	</a:t>
            </a:r>
            <a:r>
              <a:rPr lang="fa-IR" sz="1600" b="1" dirty="0" smtClean="0">
                <a:cs typeface="B Nazanin" panose="00000400000000000000" pitchFamily="2" charset="-78"/>
              </a:rPr>
              <a:t>روائی و پایایی پرسشنامه</a:t>
            </a:r>
          </a:p>
          <a:p>
            <a:pPr algn="r" rtl="1">
              <a:lnSpc>
                <a:spcPct val="150000"/>
              </a:lnSpc>
            </a:pPr>
            <a:r>
              <a:rPr lang="fa-IR" sz="1600" b="1" dirty="0">
                <a:cs typeface="B Nazanin" panose="00000400000000000000" pitchFamily="2" charset="-78"/>
              </a:rPr>
              <a:t>	</a:t>
            </a:r>
            <a:r>
              <a:rPr lang="fa-IR" sz="1600" b="1" dirty="0" smtClean="0">
                <a:cs typeface="B Nazanin" panose="00000400000000000000" pitchFamily="2" charset="-78"/>
              </a:rPr>
              <a:t>حیطه‌ها و مقیاس‌ها و زیر مقیاس‌های پرسشنامه</a:t>
            </a:r>
          </a:p>
          <a:p>
            <a:pPr algn="r" rtl="1">
              <a:lnSpc>
                <a:spcPct val="150000"/>
              </a:lnSpc>
            </a:pPr>
            <a:r>
              <a:rPr lang="fa-IR" sz="1600" b="1" dirty="0" smtClean="0">
                <a:cs typeface="B Titr" panose="00000700000000000000" pitchFamily="2" charset="-78"/>
              </a:rPr>
              <a:t>مرحله سوم: گروه ها</a:t>
            </a:r>
          </a:p>
          <a:p>
            <a:pPr algn="r" rtl="1">
              <a:lnSpc>
                <a:spcPct val="150000"/>
              </a:lnSpc>
            </a:pPr>
            <a:r>
              <a:rPr lang="fa-IR" sz="1600" b="1" dirty="0">
                <a:cs typeface="B Nazanin" panose="00000400000000000000" pitchFamily="2" charset="-78"/>
              </a:rPr>
              <a:t>	</a:t>
            </a:r>
            <a:r>
              <a:rPr lang="fa-IR" sz="1600" b="1" dirty="0" smtClean="0">
                <a:cs typeface="B Nazanin" panose="00000400000000000000" pitchFamily="2" charset="-78"/>
              </a:rPr>
              <a:t>گروه‌بندی (مورد و شاهد) و شاخص‌های انتخاب  </a:t>
            </a:r>
          </a:p>
          <a:p>
            <a:pPr algn="r" rtl="1">
              <a:lnSpc>
                <a:spcPct val="150000"/>
              </a:lnSpc>
            </a:pPr>
            <a:r>
              <a:rPr lang="fa-IR" sz="1600" b="1" dirty="0">
                <a:cs typeface="B Nazanin" panose="00000400000000000000" pitchFamily="2" charset="-78"/>
              </a:rPr>
              <a:t>	</a:t>
            </a:r>
            <a:r>
              <a:rPr lang="fa-IR" sz="1600" b="1" dirty="0" smtClean="0">
                <a:cs typeface="B Nazanin" panose="00000400000000000000" pitchFamily="2" charset="-78"/>
              </a:rPr>
              <a:t>چگونگی انجام گروه‌بندی</a:t>
            </a:r>
          </a:p>
          <a:p>
            <a:pPr algn="r" rtl="1">
              <a:lnSpc>
                <a:spcPct val="150000"/>
              </a:lnSpc>
            </a:pPr>
            <a:r>
              <a:rPr lang="fa-IR" sz="1600" b="1" dirty="0" smtClean="0">
                <a:cs typeface="B Titr" panose="00000700000000000000" pitchFamily="2" charset="-78"/>
              </a:rPr>
              <a:t>مرحله چهارم: اجرا</a:t>
            </a:r>
          </a:p>
          <a:p>
            <a:pPr algn="r" rtl="1">
              <a:lnSpc>
                <a:spcPct val="150000"/>
              </a:lnSpc>
            </a:pPr>
            <a:r>
              <a:rPr lang="fa-IR" sz="1600" b="1" dirty="0">
                <a:cs typeface="B Nazanin" panose="00000400000000000000" pitchFamily="2" charset="-78"/>
              </a:rPr>
              <a:t>	</a:t>
            </a:r>
            <a:r>
              <a:rPr lang="fa-IR" sz="1600" b="1" dirty="0" smtClean="0">
                <a:cs typeface="B Nazanin" panose="00000400000000000000" pitchFamily="2" charset="-78"/>
              </a:rPr>
              <a:t>نمونه‌گیری</a:t>
            </a:r>
          </a:p>
          <a:p>
            <a:pPr algn="r" rtl="1">
              <a:lnSpc>
                <a:spcPct val="150000"/>
              </a:lnSpc>
            </a:pPr>
            <a:r>
              <a:rPr lang="fa-IR" sz="1600" b="1" dirty="0">
                <a:cs typeface="B Nazanin" panose="00000400000000000000" pitchFamily="2" charset="-78"/>
              </a:rPr>
              <a:t>	</a:t>
            </a:r>
            <a:r>
              <a:rPr lang="fa-IR" sz="1600" b="1" dirty="0" smtClean="0">
                <a:cs typeface="B Nazanin" panose="00000400000000000000" pitchFamily="2" charset="-78"/>
              </a:rPr>
              <a:t>چگونگی تکمیل پرسشنامه </a:t>
            </a:r>
          </a:p>
          <a:p>
            <a:pPr algn="r" rtl="1">
              <a:lnSpc>
                <a:spcPct val="150000"/>
              </a:lnSpc>
            </a:pPr>
            <a:r>
              <a:rPr lang="fa-IR" sz="1600" b="1" dirty="0">
                <a:cs typeface="B Nazanin" panose="00000400000000000000" pitchFamily="2" charset="-78"/>
              </a:rPr>
              <a:t>	</a:t>
            </a:r>
            <a:r>
              <a:rPr lang="fa-IR" sz="1600" b="1" dirty="0" smtClean="0">
                <a:cs typeface="B Nazanin" panose="00000400000000000000" pitchFamily="2" charset="-78"/>
              </a:rPr>
              <a:t>آگاهی کامل بر جزئیات </a:t>
            </a:r>
          </a:p>
          <a:p>
            <a:pPr algn="r" rtl="1">
              <a:lnSpc>
                <a:spcPct val="150000"/>
              </a:lnSpc>
            </a:pPr>
            <a:r>
              <a:rPr lang="fa-IR" sz="1600" b="1" dirty="0">
                <a:cs typeface="B Nazanin" panose="00000400000000000000" pitchFamily="2" charset="-78"/>
              </a:rPr>
              <a:t>	</a:t>
            </a:r>
            <a:r>
              <a:rPr lang="fa-IR" sz="1600" b="1" dirty="0" smtClean="0">
                <a:cs typeface="B Nazanin" panose="00000400000000000000" pitchFamily="2" charset="-78"/>
              </a:rPr>
              <a:t>زمان و جزئیات چگونگی انجام آن</a:t>
            </a:r>
          </a:p>
          <a:p>
            <a:pPr algn="r" rtl="1">
              <a:lnSpc>
                <a:spcPct val="150000"/>
              </a:lnSpc>
            </a:pPr>
            <a:r>
              <a:rPr lang="fa-IR" sz="1600" b="1" dirty="0" smtClean="0">
                <a:cs typeface="B Titr" panose="00000700000000000000" pitchFamily="2" charset="-78"/>
              </a:rPr>
              <a:t>مرحله پنجم: آنالیز</a:t>
            </a:r>
          </a:p>
        </p:txBody>
      </p:sp>
      <p:pic>
        <p:nvPicPr>
          <p:cNvPr id="18" name="Picture 17"/>
          <p:cNvPicPr/>
          <p:nvPr/>
        </p:nvPicPr>
        <p:blipFill>
          <a:blip r:embed="rId2" cstate="print">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11200"/>
                    </a14:imgEffect>
                    <a14:imgEffect>
                      <a14:saturation sat="400000"/>
                    </a14:imgEffect>
                  </a14:imgLayer>
                </a14:imgProps>
              </a:ext>
            </a:extLst>
          </a:blip>
          <a:srcRect/>
          <a:stretch>
            <a:fillRect/>
          </a:stretch>
        </p:blipFill>
        <p:spPr bwMode="auto">
          <a:xfrm>
            <a:off x="251520" y="116632"/>
            <a:ext cx="504056" cy="467889"/>
          </a:xfrm>
          <a:prstGeom prst="rect">
            <a:avLst/>
          </a:prstGeom>
          <a:noFill/>
          <a:ln w="9525">
            <a:solidFill>
              <a:srgbClr val="C00000"/>
            </a:solidFill>
            <a:miter lim="800000"/>
            <a:headEnd/>
            <a:tailEnd/>
          </a:ln>
        </p:spPr>
      </p:pic>
      <p:sp>
        <p:nvSpPr>
          <p:cNvPr id="12" name="TextBox 11"/>
          <p:cNvSpPr txBox="1"/>
          <p:nvPr/>
        </p:nvSpPr>
        <p:spPr>
          <a:xfrm>
            <a:off x="330120" y="4899651"/>
            <a:ext cx="3801857" cy="1138773"/>
          </a:xfrm>
          <a:prstGeom prst="rect">
            <a:avLst/>
          </a:prstGeom>
          <a:noFill/>
        </p:spPr>
        <p:txBody>
          <a:bodyPr wrap="square" rtlCol="0">
            <a:spAutoFit/>
          </a:bodyPr>
          <a:lstStyle/>
          <a:p>
            <a:pPr algn="r" rtl="1">
              <a:lnSpc>
                <a:spcPct val="200000"/>
              </a:lnSpc>
            </a:pPr>
            <a:r>
              <a:rPr lang="fa-IR" dirty="0" smtClean="0">
                <a:solidFill>
                  <a:srgbClr val="FF0000"/>
                </a:solidFill>
                <a:cs typeface="B Titr" panose="00000700000000000000" pitchFamily="2" charset="-78"/>
              </a:rPr>
              <a:t>پرسشنامه را نشان دهید.</a:t>
            </a:r>
          </a:p>
          <a:p>
            <a:pPr algn="r" rtl="1">
              <a:lnSpc>
                <a:spcPct val="200000"/>
              </a:lnSpc>
            </a:pPr>
            <a:r>
              <a:rPr lang="fa-IR" sz="1600" dirty="0" smtClean="0">
                <a:cs typeface="B Titr" panose="00000700000000000000" pitchFamily="2" charset="-78"/>
              </a:rPr>
              <a:t>می توانید از طریق </a:t>
            </a:r>
            <a:r>
              <a:rPr lang="en-US" sz="1600" b="1" dirty="0" smtClean="0">
                <a:cs typeface="B Titr" panose="00000700000000000000" pitchFamily="2" charset="-78"/>
              </a:rPr>
              <a:t>Hyperlink</a:t>
            </a:r>
            <a:r>
              <a:rPr lang="fa-IR" sz="1600" b="1" dirty="0" smtClean="0">
                <a:cs typeface="B Titr" panose="00000700000000000000" pitchFamily="2" charset="-78"/>
              </a:rPr>
              <a:t> آن را نشان دهید.</a:t>
            </a:r>
            <a:endParaRPr lang="en-US" sz="1600" b="1" dirty="0">
              <a:cs typeface="B Titr" panose="00000700000000000000" pitchFamily="2" charset="-78"/>
            </a:endParaRPr>
          </a:p>
        </p:txBody>
      </p:sp>
    </p:spTree>
    <p:extLst>
      <p:ext uri="{BB962C8B-B14F-4D97-AF65-F5344CB8AC3E}">
        <p14:creationId xmlns:p14="http://schemas.microsoft.com/office/powerpoint/2010/main" val="598804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611560" y="692696"/>
            <a:ext cx="484646" cy="504055"/>
          </a:xfrm>
        </p:spPr>
        <p:txBody>
          <a:bodyPr/>
          <a:lstStyle/>
          <a:p>
            <a:fld id="{03D75743-879A-44A4-9263-9DE3E0A0BE64}" type="slidenum">
              <a:rPr lang="fa-IR" sz="1600" smtClean="0">
                <a:cs typeface="B Titr" panose="00000700000000000000" pitchFamily="2" charset="-78"/>
              </a:rPr>
              <a:pPr/>
              <a:t>15</a:t>
            </a:fld>
            <a:endParaRPr lang="fa-IR" sz="1600" dirty="0">
              <a:cs typeface="B Titr" panose="00000700000000000000" pitchFamily="2" charset="-78"/>
            </a:endParaRPr>
          </a:p>
        </p:txBody>
      </p:sp>
      <p:sp>
        <p:nvSpPr>
          <p:cNvPr id="4" name="TextBox 3"/>
          <p:cNvSpPr txBox="1"/>
          <p:nvPr/>
        </p:nvSpPr>
        <p:spPr>
          <a:xfrm>
            <a:off x="2414444" y="1211695"/>
            <a:ext cx="2508146" cy="369332"/>
          </a:xfrm>
          <a:prstGeom prst="rect">
            <a:avLst/>
          </a:prstGeom>
          <a:noFill/>
          <a:ln>
            <a:solidFill>
              <a:srgbClr val="00C400"/>
            </a:solidFill>
          </a:ln>
        </p:spPr>
        <p:txBody>
          <a:bodyPr wrap="square" rtlCol="1">
            <a:spAutoFit/>
          </a:bodyPr>
          <a:lstStyle/>
          <a:p>
            <a:pPr algn="ctr" rtl="1"/>
            <a:r>
              <a:rPr lang="fa-IR" b="1" dirty="0" smtClean="0">
                <a:solidFill>
                  <a:srgbClr val="006600"/>
                </a:solidFill>
                <a:cs typeface="B Nazanin" panose="00000400000000000000" pitchFamily="2" charset="-78"/>
              </a:rPr>
              <a:t>جستجوی و بررسی مقالات</a:t>
            </a:r>
            <a:endParaRPr lang="fa-IR" b="1" dirty="0">
              <a:solidFill>
                <a:srgbClr val="006600"/>
              </a:solidFill>
              <a:cs typeface="B Nazanin" panose="00000400000000000000" pitchFamily="2" charset="-78"/>
            </a:endParaRPr>
          </a:p>
        </p:txBody>
      </p:sp>
      <p:sp>
        <p:nvSpPr>
          <p:cNvPr id="5" name="TextBox 4"/>
          <p:cNvSpPr txBox="1"/>
          <p:nvPr/>
        </p:nvSpPr>
        <p:spPr>
          <a:xfrm>
            <a:off x="2506145" y="1899892"/>
            <a:ext cx="2385359" cy="369332"/>
          </a:xfrm>
          <a:prstGeom prst="rect">
            <a:avLst/>
          </a:prstGeom>
          <a:noFill/>
          <a:ln>
            <a:solidFill>
              <a:srgbClr val="00C400"/>
            </a:solidFill>
          </a:ln>
        </p:spPr>
        <p:txBody>
          <a:bodyPr wrap="square" rtlCol="1">
            <a:spAutoFit/>
          </a:bodyPr>
          <a:lstStyle/>
          <a:p>
            <a:pPr algn="ctr" rtl="1"/>
            <a:r>
              <a:rPr lang="fa-IR" b="1" dirty="0" smtClean="0">
                <a:solidFill>
                  <a:srgbClr val="006600"/>
                </a:solidFill>
                <a:cs typeface="B Nazanin" panose="00000400000000000000" pitchFamily="2" charset="-78"/>
              </a:rPr>
              <a:t>پرسشنامه </a:t>
            </a:r>
            <a:r>
              <a:rPr lang="fa-IR" sz="1400" b="1" dirty="0" smtClean="0">
                <a:solidFill>
                  <a:srgbClr val="006600"/>
                </a:solidFill>
                <a:cs typeface="B Nazanin" panose="00000400000000000000" pitchFamily="2" charset="-78"/>
              </a:rPr>
              <a:t>(روایی/پایائی)</a:t>
            </a:r>
          </a:p>
        </p:txBody>
      </p:sp>
      <p:sp>
        <p:nvSpPr>
          <p:cNvPr id="6" name="TextBox 5"/>
          <p:cNvSpPr txBox="1"/>
          <p:nvPr/>
        </p:nvSpPr>
        <p:spPr>
          <a:xfrm>
            <a:off x="3546614" y="2631838"/>
            <a:ext cx="4588031" cy="369332"/>
          </a:xfrm>
          <a:prstGeom prst="rect">
            <a:avLst/>
          </a:prstGeom>
          <a:noFill/>
          <a:ln>
            <a:solidFill>
              <a:srgbClr val="00C400"/>
            </a:solidFill>
          </a:ln>
        </p:spPr>
        <p:txBody>
          <a:bodyPr wrap="square" rtlCol="1">
            <a:spAutoFit/>
          </a:bodyPr>
          <a:lstStyle/>
          <a:p>
            <a:pPr algn="ctr" rtl="1"/>
            <a:r>
              <a:rPr lang="fa-IR" b="1" dirty="0" smtClean="0">
                <a:cs typeface="B Nazanin" panose="00000400000000000000" pitchFamily="2" charset="-78"/>
              </a:rPr>
              <a:t>جزئیات: تاریخ، زمان، مکان و نحوه تکمیل پرسشنامه</a:t>
            </a:r>
            <a:endParaRPr lang="fa-IR" b="1" dirty="0">
              <a:cs typeface="B Nazanin" panose="00000400000000000000" pitchFamily="2" charset="-78"/>
            </a:endParaRPr>
          </a:p>
        </p:txBody>
      </p:sp>
      <p:sp>
        <p:nvSpPr>
          <p:cNvPr id="7" name="TextBox 6"/>
          <p:cNvSpPr txBox="1"/>
          <p:nvPr/>
        </p:nvSpPr>
        <p:spPr>
          <a:xfrm>
            <a:off x="6016451" y="1203470"/>
            <a:ext cx="2171656" cy="369332"/>
          </a:xfrm>
          <a:prstGeom prst="rect">
            <a:avLst/>
          </a:prstGeom>
          <a:noFill/>
          <a:ln>
            <a:solidFill>
              <a:srgbClr val="00C400"/>
            </a:solidFill>
          </a:ln>
        </p:spPr>
        <p:txBody>
          <a:bodyPr wrap="square" rtlCol="1">
            <a:spAutoFit/>
          </a:bodyPr>
          <a:lstStyle/>
          <a:p>
            <a:pPr algn="ctr" rtl="1"/>
            <a:r>
              <a:rPr lang="fa-IR" b="1" dirty="0" smtClean="0">
                <a:cs typeface="B Nazanin" panose="00000400000000000000" pitchFamily="2" charset="-78"/>
              </a:rPr>
              <a:t>تقسیم‌بندی گروه‌ها</a:t>
            </a:r>
            <a:endParaRPr lang="fa-IR" b="1" dirty="0">
              <a:cs typeface="B Nazanin" panose="00000400000000000000" pitchFamily="2" charset="-78"/>
            </a:endParaRPr>
          </a:p>
        </p:txBody>
      </p:sp>
      <p:sp>
        <p:nvSpPr>
          <p:cNvPr id="8" name="TextBox 7"/>
          <p:cNvSpPr txBox="1"/>
          <p:nvPr/>
        </p:nvSpPr>
        <p:spPr>
          <a:xfrm>
            <a:off x="7119520" y="1763556"/>
            <a:ext cx="1027376" cy="369332"/>
          </a:xfrm>
          <a:prstGeom prst="rect">
            <a:avLst/>
          </a:prstGeom>
          <a:noFill/>
          <a:ln>
            <a:solidFill>
              <a:srgbClr val="00C400"/>
            </a:solidFill>
          </a:ln>
        </p:spPr>
        <p:txBody>
          <a:bodyPr wrap="square" rtlCol="1">
            <a:spAutoFit/>
          </a:bodyPr>
          <a:lstStyle/>
          <a:p>
            <a:pPr algn="ctr" rtl="1"/>
            <a:r>
              <a:rPr lang="fa-IR" b="1" dirty="0" smtClean="0">
                <a:cs typeface="B Nazanin" panose="00000400000000000000" pitchFamily="2" charset="-78"/>
              </a:rPr>
              <a:t>گروه مورد</a:t>
            </a:r>
            <a:endParaRPr lang="fa-IR" b="1" dirty="0">
              <a:cs typeface="B Nazanin" panose="00000400000000000000" pitchFamily="2" charset="-78"/>
            </a:endParaRPr>
          </a:p>
        </p:txBody>
      </p:sp>
      <p:sp>
        <p:nvSpPr>
          <p:cNvPr id="9" name="TextBox 8"/>
          <p:cNvSpPr txBox="1"/>
          <p:nvPr/>
        </p:nvSpPr>
        <p:spPr>
          <a:xfrm>
            <a:off x="4574663" y="4788351"/>
            <a:ext cx="2776652" cy="369332"/>
          </a:xfrm>
          <a:prstGeom prst="rect">
            <a:avLst/>
          </a:prstGeom>
          <a:noFill/>
          <a:ln>
            <a:solidFill>
              <a:srgbClr val="00C400"/>
            </a:solidFill>
          </a:ln>
        </p:spPr>
        <p:txBody>
          <a:bodyPr wrap="square" rtlCol="1">
            <a:spAutoFit/>
          </a:bodyPr>
          <a:lstStyle/>
          <a:p>
            <a:pPr algn="ctr" rtl="1"/>
            <a:r>
              <a:rPr lang="fa-IR" b="1" dirty="0" smtClean="0">
                <a:cs typeface="B Nazanin" panose="00000400000000000000" pitchFamily="2" charset="-78"/>
              </a:rPr>
              <a:t>آنالیز داده‌ها، آزمون آماری  </a:t>
            </a:r>
            <a:endParaRPr lang="fa-IR" b="1" dirty="0">
              <a:cs typeface="B Nazanin" panose="00000400000000000000" pitchFamily="2" charset="-78"/>
            </a:endParaRPr>
          </a:p>
        </p:txBody>
      </p:sp>
      <p:sp>
        <p:nvSpPr>
          <p:cNvPr id="10" name="TextBox 9"/>
          <p:cNvSpPr txBox="1"/>
          <p:nvPr/>
        </p:nvSpPr>
        <p:spPr>
          <a:xfrm>
            <a:off x="6016451" y="1763556"/>
            <a:ext cx="1027376" cy="369332"/>
          </a:xfrm>
          <a:prstGeom prst="rect">
            <a:avLst/>
          </a:prstGeom>
          <a:noFill/>
          <a:ln>
            <a:solidFill>
              <a:srgbClr val="00C400"/>
            </a:solidFill>
          </a:ln>
        </p:spPr>
        <p:txBody>
          <a:bodyPr wrap="square" rtlCol="1">
            <a:spAutoFit/>
          </a:bodyPr>
          <a:lstStyle/>
          <a:p>
            <a:pPr algn="ctr" rtl="1"/>
            <a:r>
              <a:rPr lang="fa-IR" b="1" dirty="0" smtClean="0">
                <a:cs typeface="B Nazanin" panose="00000400000000000000" pitchFamily="2" charset="-78"/>
              </a:rPr>
              <a:t>گروه شاهد</a:t>
            </a:r>
            <a:endParaRPr lang="fa-IR" b="1" dirty="0">
              <a:cs typeface="B Nazanin" panose="00000400000000000000" pitchFamily="2" charset="-78"/>
            </a:endParaRPr>
          </a:p>
        </p:txBody>
      </p:sp>
      <p:sp>
        <p:nvSpPr>
          <p:cNvPr id="11" name="TextBox 10"/>
          <p:cNvSpPr txBox="1"/>
          <p:nvPr/>
        </p:nvSpPr>
        <p:spPr>
          <a:xfrm>
            <a:off x="4574663" y="4097501"/>
            <a:ext cx="2776652" cy="369332"/>
          </a:xfrm>
          <a:prstGeom prst="rect">
            <a:avLst/>
          </a:prstGeom>
          <a:noFill/>
          <a:ln>
            <a:solidFill>
              <a:srgbClr val="00C400"/>
            </a:solidFill>
          </a:ln>
        </p:spPr>
        <p:txBody>
          <a:bodyPr wrap="square" rtlCol="1">
            <a:spAutoFit/>
          </a:bodyPr>
          <a:lstStyle/>
          <a:p>
            <a:pPr algn="ctr" rtl="1"/>
            <a:r>
              <a:rPr lang="fa-IR" b="1" dirty="0" smtClean="0">
                <a:cs typeface="B Nazanin" panose="00000400000000000000" pitchFamily="2" charset="-78"/>
              </a:rPr>
              <a:t>ارزیابی و مقایسه داده‌ها</a:t>
            </a:r>
            <a:endParaRPr lang="fa-IR" b="1" dirty="0">
              <a:cs typeface="B Nazanin" panose="00000400000000000000" pitchFamily="2" charset="-78"/>
            </a:endParaRPr>
          </a:p>
        </p:txBody>
      </p:sp>
      <p:sp>
        <p:nvSpPr>
          <p:cNvPr id="12" name="TextBox 11"/>
          <p:cNvSpPr txBox="1"/>
          <p:nvPr/>
        </p:nvSpPr>
        <p:spPr>
          <a:xfrm>
            <a:off x="1907705" y="3360547"/>
            <a:ext cx="3865756" cy="369332"/>
          </a:xfrm>
          <a:prstGeom prst="rect">
            <a:avLst/>
          </a:prstGeom>
          <a:noFill/>
          <a:ln>
            <a:solidFill>
              <a:srgbClr val="00C400"/>
            </a:solidFill>
          </a:ln>
        </p:spPr>
        <p:txBody>
          <a:bodyPr wrap="square" rtlCol="1">
            <a:spAutoFit/>
          </a:bodyPr>
          <a:lstStyle/>
          <a:p>
            <a:pPr algn="ctr" rtl="1"/>
            <a:r>
              <a:rPr lang="fa-IR" b="1" dirty="0" smtClean="0">
                <a:cs typeface="B Nazanin" panose="00000400000000000000" pitchFamily="2" charset="-78"/>
              </a:rPr>
              <a:t>جمع‌آوری مستندات: داده‌ها، عکس، فایل و ...</a:t>
            </a:r>
            <a:endParaRPr lang="fa-IR" b="1" dirty="0">
              <a:cs typeface="B Nazanin" panose="00000400000000000000" pitchFamily="2" charset="-78"/>
            </a:endParaRPr>
          </a:p>
        </p:txBody>
      </p:sp>
      <p:sp>
        <p:nvSpPr>
          <p:cNvPr id="13" name="TextBox 12"/>
          <p:cNvSpPr txBox="1"/>
          <p:nvPr/>
        </p:nvSpPr>
        <p:spPr>
          <a:xfrm>
            <a:off x="3966483" y="6088687"/>
            <a:ext cx="3049865" cy="369332"/>
          </a:xfrm>
          <a:prstGeom prst="rect">
            <a:avLst/>
          </a:prstGeom>
          <a:noFill/>
          <a:ln>
            <a:solidFill>
              <a:srgbClr val="000000"/>
            </a:solidFill>
          </a:ln>
        </p:spPr>
        <p:txBody>
          <a:bodyPr wrap="square" rtlCol="1">
            <a:spAutoFit/>
          </a:bodyPr>
          <a:lstStyle/>
          <a:p>
            <a:pPr algn="ctr" rtl="1"/>
            <a:r>
              <a:rPr lang="fa-IR" b="1" dirty="0" smtClean="0">
                <a:cs typeface="B Nazanin" panose="00000400000000000000" pitchFamily="2" charset="-78"/>
              </a:rPr>
              <a:t>نوشتن مقاله و پایان‌نامه </a:t>
            </a:r>
            <a:endParaRPr lang="fa-IR" b="1" dirty="0">
              <a:cs typeface="B Nazanin" panose="00000400000000000000" pitchFamily="2" charset="-78"/>
            </a:endParaRPr>
          </a:p>
        </p:txBody>
      </p:sp>
      <p:sp>
        <p:nvSpPr>
          <p:cNvPr id="14" name="TextBox 13"/>
          <p:cNvSpPr txBox="1"/>
          <p:nvPr/>
        </p:nvSpPr>
        <p:spPr>
          <a:xfrm>
            <a:off x="1547664" y="5397837"/>
            <a:ext cx="3797692" cy="369332"/>
          </a:xfrm>
          <a:prstGeom prst="rect">
            <a:avLst/>
          </a:prstGeom>
          <a:noFill/>
          <a:ln>
            <a:solidFill>
              <a:srgbClr val="00C400"/>
            </a:solidFill>
          </a:ln>
        </p:spPr>
        <p:txBody>
          <a:bodyPr wrap="square" rtlCol="1">
            <a:spAutoFit/>
          </a:bodyPr>
          <a:lstStyle/>
          <a:p>
            <a:pPr algn="ctr" rtl="1"/>
            <a:r>
              <a:rPr lang="fa-IR" b="1" dirty="0" smtClean="0">
                <a:solidFill>
                  <a:srgbClr val="006600"/>
                </a:solidFill>
                <a:cs typeface="B Nazanin" panose="00000400000000000000" pitchFamily="2" charset="-78"/>
              </a:rPr>
              <a:t>مجددا مرور متون و جستجوی آخرین مقالات</a:t>
            </a:r>
            <a:endParaRPr lang="fa-IR" b="1" dirty="0">
              <a:solidFill>
                <a:srgbClr val="006600"/>
              </a:solidFill>
              <a:cs typeface="B Nazanin" panose="00000400000000000000" pitchFamily="2" charset="-78"/>
            </a:endParaRPr>
          </a:p>
        </p:txBody>
      </p:sp>
      <p:sp>
        <p:nvSpPr>
          <p:cNvPr id="25" name="TextBox 24"/>
          <p:cNvSpPr txBox="1"/>
          <p:nvPr/>
        </p:nvSpPr>
        <p:spPr>
          <a:xfrm>
            <a:off x="4628125" y="497511"/>
            <a:ext cx="3058545" cy="369332"/>
          </a:xfrm>
          <a:prstGeom prst="rect">
            <a:avLst/>
          </a:prstGeom>
          <a:noFill/>
          <a:ln>
            <a:solidFill>
              <a:srgbClr val="00C400"/>
            </a:solidFill>
          </a:ln>
        </p:spPr>
        <p:txBody>
          <a:bodyPr wrap="square" rtlCol="1">
            <a:spAutoFit/>
          </a:bodyPr>
          <a:lstStyle/>
          <a:p>
            <a:pPr algn="ctr" rtl="1"/>
            <a:r>
              <a:rPr lang="fa-IR" b="1" dirty="0" smtClean="0">
                <a:solidFill>
                  <a:srgbClr val="006600"/>
                </a:solidFill>
                <a:cs typeface="B Nazanin" panose="00000400000000000000" pitchFamily="2" charset="-78"/>
              </a:rPr>
              <a:t>روش اجرای پژوهش در پایان‌نامه</a:t>
            </a:r>
          </a:p>
        </p:txBody>
      </p:sp>
      <p:cxnSp>
        <p:nvCxnSpPr>
          <p:cNvPr id="29" name="Straight Arrow Connector 28"/>
          <p:cNvCxnSpPr/>
          <p:nvPr/>
        </p:nvCxnSpPr>
        <p:spPr>
          <a:xfrm>
            <a:off x="3851920" y="1588027"/>
            <a:ext cx="0" cy="336627"/>
          </a:xfrm>
          <a:prstGeom prst="straightConnector1">
            <a:avLst/>
          </a:prstGeom>
          <a:ln w="38100">
            <a:solidFill>
              <a:srgbClr val="0099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4792755" y="860124"/>
            <a:ext cx="0" cy="336627"/>
          </a:xfrm>
          <a:prstGeom prst="straightConnector1">
            <a:avLst/>
          </a:prstGeom>
          <a:ln w="38100">
            <a:solidFill>
              <a:srgbClr val="00990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4492523" y="2295211"/>
            <a:ext cx="0" cy="336627"/>
          </a:xfrm>
          <a:prstGeom prst="straightConnector1">
            <a:avLst/>
          </a:prstGeom>
          <a:ln w="38100">
            <a:solidFill>
              <a:srgbClr val="00990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7236296" y="875068"/>
            <a:ext cx="0" cy="336627"/>
          </a:xfrm>
          <a:prstGeom prst="straightConnector1">
            <a:avLst/>
          </a:prstGeom>
          <a:ln w="38100">
            <a:solidFill>
              <a:srgbClr val="0099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4492523" y="3023920"/>
            <a:ext cx="0" cy="336627"/>
          </a:xfrm>
          <a:prstGeom prst="straightConnector1">
            <a:avLst/>
          </a:prstGeom>
          <a:ln w="38100">
            <a:solidFill>
              <a:srgbClr val="00990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5197469" y="3729879"/>
            <a:ext cx="0" cy="367622"/>
          </a:xfrm>
          <a:prstGeom prst="straightConnector1">
            <a:avLst/>
          </a:prstGeom>
          <a:ln w="38100">
            <a:solidFill>
              <a:srgbClr val="00990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012394" y="4466833"/>
            <a:ext cx="0" cy="336627"/>
          </a:xfrm>
          <a:prstGeom prst="straightConnector1">
            <a:avLst/>
          </a:prstGeom>
          <a:ln w="38100">
            <a:solidFill>
              <a:srgbClr val="009900"/>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7573733" y="2132888"/>
            <a:ext cx="0" cy="498950"/>
          </a:xfrm>
          <a:prstGeom prst="straightConnector1">
            <a:avLst/>
          </a:prstGeom>
          <a:ln w="38100">
            <a:solidFill>
              <a:srgbClr val="009900"/>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6709637" y="2132888"/>
            <a:ext cx="0" cy="498950"/>
          </a:xfrm>
          <a:prstGeom prst="straightConnector1">
            <a:avLst/>
          </a:prstGeom>
          <a:ln w="38100">
            <a:solidFill>
              <a:srgbClr val="00990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6012394" y="5157683"/>
            <a:ext cx="0" cy="931004"/>
          </a:xfrm>
          <a:prstGeom prst="straightConnector1">
            <a:avLst/>
          </a:prstGeom>
          <a:ln w="38100">
            <a:solidFill>
              <a:srgbClr val="009900"/>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endCxn id="13" idx="1"/>
          </p:cNvCxnSpPr>
          <p:nvPr/>
        </p:nvCxnSpPr>
        <p:spPr>
          <a:xfrm>
            <a:off x="1315475" y="6237312"/>
            <a:ext cx="2651008" cy="36041"/>
          </a:xfrm>
          <a:prstGeom prst="straightConnector1">
            <a:avLst/>
          </a:prstGeom>
          <a:ln w="38100">
            <a:solidFill>
              <a:srgbClr val="009900"/>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V="1">
            <a:off x="1315475" y="1412776"/>
            <a:ext cx="91418" cy="4824536"/>
          </a:xfrm>
          <a:prstGeom prst="line">
            <a:avLst/>
          </a:prstGeom>
          <a:ln w="38100">
            <a:solidFill>
              <a:srgbClr val="00990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a:stCxn id="4" idx="1"/>
          </p:cNvCxnSpPr>
          <p:nvPr/>
        </p:nvCxnSpPr>
        <p:spPr>
          <a:xfrm flipH="1">
            <a:off x="1406893" y="1396361"/>
            <a:ext cx="1007551" cy="16415"/>
          </a:xfrm>
          <a:prstGeom prst="line">
            <a:avLst/>
          </a:prstGeom>
          <a:ln w="38100">
            <a:solidFill>
              <a:srgbClr val="009900"/>
            </a:solidFill>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a:off x="4793932" y="5767169"/>
            <a:ext cx="0" cy="321518"/>
          </a:xfrm>
          <a:prstGeom prst="straightConnector1">
            <a:avLst/>
          </a:prstGeom>
          <a:ln w="38100">
            <a:solidFill>
              <a:srgbClr val="009900"/>
            </a:solidFill>
            <a:tailEnd type="triangle"/>
          </a:ln>
        </p:spPr>
        <p:style>
          <a:lnRef idx="1">
            <a:schemeClr val="accent1"/>
          </a:lnRef>
          <a:fillRef idx="0">
            <a:schemeClr val="accent1"/>
          </a:fillRef>
          <a:effectRef idx="0">
            <a:schemeClr val="accent1"/>
          </a:effectRef>
          <a:fontRef idx="minor">
            <a:schemeClr val="tx1"/>
          </a:fontRef>
        </p:style>
      </p:cxnSp>
      <p:sp>
        <p:nvSpPr>
          <p:cNvPr id="72" name="Rectangle 71"/>
          <p:cNvSpPr/>
          <p:nvPr/>
        </p:nvSpPr>
        <p:spPr>
          <a:xfrm>
            <a:off x="997649" y="398142"/>
            <a:ext cx="3565400" cy="338554"/>
          </a:xfrm>
          <a:prstGeom prst="rect">
            <a:avLst/>
          </a:prstGeom>
        </p:spPr>
        <p:txBody>
          <a:bodyPr wrap="none">
            <a:spAutoFit/>
          </a:bodyPr>
          <a:lstStyle/>
          <a:p>
            <a:pPr algn="ctr"/>
            <a:r>
              <a:rPr lang="fa-IR" sz="1600" b="1" dirty="0" smtClean="0">
                <a:solidFill>
                  <a:srgbClr val="0000FF"/>
                </a:solidFill>
                <a:cs typeface="B Titr" panose="00000700000000000000" pitchFamily="2" charset="-78"/>
              </a:rPr>
              <a:t>نقشه مفهومی مراحل اجرا </a:t>
            </a:r>
            <a:r>
              <a:rPr lang="fa-IR" sz="1600" b="1" dirty="0" smtClean="0">
                <a:solidFill>
                  <a:srgbClr val="FF0000"/>
                </a:solidFill>
                <a:cs typeface="B Titr" panose="00000700000000000000" pitchFamily="2" charset="-78"/>
              </a:rPr>
              <a:t>پژوهش‌های توصیفی  </a:t>
            </a:r>
            <a:endParaRPr lang="fa-IR" sz="1600" b="1" dirty="0">
              <a:solidFill>
                <a:srgbClr val="FF0000"/>
              </a:solidFill>
              <a:cs typeface="B Titr" panose="00000700000000000000" pitchFamily="2" charset="-78"/>
            </a:endParaRPr>
          </a:p>
        </p:txBody>
      </p:sp>
      <p:cxnSp>
        <p:nvCxnSpPr>
          <p:cNvPr id="76" name="Straight Arrow Connector 75"/>
          <p:cNvCxnSpPr/>
          <p:nvPr/>
        </p:nvCxnSpPr>
        <p:spPr>
          <a:xfrm>
            <a:off x="6709637" y="1572802"/>
            <a:ext cx="0" cy="190754"/>
          </a:xfrm>
          <a:prstGeom prst="straightConnector1">
            <a:avLst/>
          </a:prstGeom>
          <a:ln w="38100">
            <a:solidFill>
              <a:srgbClr val="009900"/>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a:off x="7573733" y="1588027"/>
            <a:ext cx="0" cy="190754"/>
          </a:xfrm>
          <a:prstGeom prst="straightConnector1">
            <a:avLst/>
          </a:prstGeom>
          <a:ln w="38100">
            <a:solidFill>
              <a:srgbClr val="009900"/>
            </a:solidFill>
            <a:tailEnd type="triangle"/>
          </a:ln>
        </p:spPr>
        <p:style>
          <a:lnRef idx="1">
            <a:schemeClr val="accent1"/>
          </a:lnRef>
          <a:fillRef idx="0">
            <a:schemeClr val="accent1"/>
          </a:fillRef>
          <a:effectRef idx="0">
            <a:schemeClr val="accent1"/>
          </a:effectRef>
          <a:fontRef idx="minor">
            <a:schemeClr val="tx1"/>
          </a:fontRef>
        </p:style>
      </p:cxnSp>
      <p:sp>
        <p:nvSpPr>
          <p:cNvPr id="83" name="Rounded Rectangle 82"/>
          <p:cNvSpPr/>
          <p:nvPr/>
        </p:nvSpPr>
        <p:spPr>
          <a:xfrm>
            <a:off x="1907705" y="3889264"/>
            <a:ext cx="1795599" cy="341883"/>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1400" b="1" dirty="0" smtClean="0">
                <a:solidFill>
                  <a:srgbClr val="FF0000"/>
                </a:solidFill>
                <a:cs typeface="B Nazanin" panose="00000400000000000000" pitchFamily="2" charset="-78"/>
              </a:rPr>
              <a:t>محرمانه بودن مستندات</a:t>
            </a:r>
            <a:endParaRPr lang="fa-IR" sz="1400" b="1" dirty="0">
              <a:solidFill>
                <a:srgbClr val="FF0000"/>
              </a:solidFill>
              <a:cs typeface="B Nazanin" panose="00000400000000000000" pitchFamily="2" charset="-78"/>
            </a:endParaRPr>
          </a:p>
        </p:txBody>
      </p:sp>
      <p:cxnSp>
        <p:nvCxnSpPr>
          <p:cNvPr id="84" name="Straight Arrow Connector 83"/>
          <p:cNvCxnSpPr/>
          <p:nvPr/>
        </p:nvCxnSpPr>
        <p:spPr>
          <a:xfrm>
            <a:off x="2893213" y="3729879"/>
            <a:ext cx="0" cy="190754"/>
          </a:xfrm>
          <a:prstGeom prst="straightConnector1">
            <a:avLst/>
          </a:prstGeom>
          <a:ln w="38100">
            <a:solidFill>
              <a:srgbClr val="009900"/>
            </a:solidFill>
            <a:tailEnd type="triangle"/>
          </a:ln>
        </p:spPr>
        <p:style>
          <a:lnRef idx="1">
            <a:schemeClr val="accent1"/>
          </a:lnRef>
          <a:fillRef idx="0">
            <a:schemeClr val="accent1"/>
          </a:fillRef>
          <a:effectRef idx="0">
            <a:schemeClr val="accent1"/>
          </a:effectRef>
          <a:fontRef idx="minor">
            <a:schemeClr val="tx1"/>
          </a:fontRef>
        </p:style>
      </p:cxnSp>
      <p:pic>
        <p:nvPicPr>
          <p:cNvPr id="36" name="Picture 35"/>
          <p:cNvPicPr/>
          <p:nvPr/>
        </p:nvPicPr>
        <p:blipFill>
          <a:blip r:embed="rId2" cstate="print">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11200"/>
                    </a14:imgEffect>
                    <a14:imgEffect>
                      <a14:saturation sat="400000"/>
                    </a14:imgEffect>
                  </a14:imgLayer>
                </a14:imgProps>
              </a:ext>
            </a:extLst>
          </a:blip>
          <a:srcRect/>
          <a:stretch>
            <a:fillRect/>
          </a:stretch>
        </p:blipFill>
        <p:spPr bwMode="auto">
          <a:xfrm>
            <a:off x="251520" y="116632"/>
            <a:ext cx="504056" cy="467889"/>
          </a:xfrm>
          <a:prstGeom prst="rect">
            <a:avLst/>
          </a:prstGeom>
          <a:noFill/>
          <a:ln w="9525">
            <a:solidFill>
              <a:srgbClr val="C00000"/>
            </a:solidFill>
            <a:miter lim="800000"/>
            <a:headEnd/>
            <a:tailEnd/>
          </a:ln>
        </p:spPr>
      </p:pic>
      <p:sp>
        <p:nvSpPr>
          <p:cNvPr id="37" name="TextBox 36"/>
          <p:cNvSpPr txBox="1"/>
          <p:nvPr/>
        </p:nvSpPr>
        <p:spPr>
          <a:xfrm>
            <a:off x="6347760" y="3349515"/>
            <a:ext cx="1777071" cy="369332"/>
          </a:xfrm>
          <a:prstGeom prst="rect">
            <a:avLst/>
          </a:prstGeom>
          <a:noFill/>
          <a:ln>
            <a:solidFill>
              <a:srgbClr val="00C400"/>
            </a:solidFill>
          </a:ln>
        </p:spPr>
        <p:txBody>
          <a:bodyPr wrap="square" rtlCol="1">
            <a:spAutoFit/>
          </a:bodyPr>
          <a:lstStyle/>
          <a:p>
            <a:pPr algn="ctr" rtl="1"/>
            <a:r>
              <a:rPr lang="fa-IR" b="1" dirty="0" smtClean="0">
                <a:cs typeface="B Nazanin" panose="00000400000000000000" pitchFamily="2" charset="-78"/>
              </a:rPr>
              <a:t>نمونه‌گیری</a:t>
            </a:r>
            <a:endParaRPr lang="fa-IR" sz="1400" b="1" dirty="0" smtClean="0">
              <a:cs typeface="B Nazanin" panose="00000400000000000000" pitchFamily="2" charset="-78"/>
            </a:endParaRPr>
          </a:p>
        </p:txBody>
      </p:sp>
      <p:cxnSp>
        <p:nvCxnSpPr>
          <p:cNvPr id="40" name="Straight Arrow Connector 39"/>
          <p:cNvCxnSpPr/>
          <p:nvPr/>
        </p:nvCxnSpPr>
        <p:spPr>
          <a:xfrm>
            <a:off x="7133828" y="3718847"/>
            <a:ext cx="0" cy="378654"/>
          </a:xfrm>
          <a:prstGeom prst="straightConnector1">
            <a:avLst/>
          </a:prstGeom>
          <a:ln w="38100">
            <a:solidFill>
              <a:srgbClr val="009900"/>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7133828" y="3027476"/>
            <a:ext cx="0" cy="336627"/>
          </a:xfrm>
          <a:prstGeom prst="straightConnector1">
            <a:avLst/>
          </a:prstGeom>
          <a:ln w="38100">
            <a:solidFill>
              <a:srgbClr val="0099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37" idx="1"/>
            <a:endCxn id="12" idx="3"/>
          </p:cNvCxnSpPr>
          <p:nvPr/>
        </p:nvCxnSpPr>
        <p:spPr>
          <a:xfrm flipH="1">
            <a:off x="5773461" y="3534181"/>
            <a:ext cx="574299" cy="11032"/>
          </a:xfrm>
          <a:prstGeom prst="straightConnector1">
            <a:avLst/>
          </a:prstGeom>
          <a:ln w="38100">
            <a:solidFill>
              <a:srgbClr val="008000"/>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7450126" y="4396833"/>
            <a:ext cx="1586370" cy="2169825"/>
          </a:xfrm>
          <a:prstGeom prst="rect">
            <a:avLst/>
          </a:prstGeom>
          <a:noFill/>
        </p:spPr>
        <p:txBody>
          <a:bodyPr wrap="square" rtlCol="1">
            <a:spAutoFit/>
          </a:bodyPr>
          <a:lstStyle/>
          <a:p>
            <a:pPr algn="just" rtl="1">
              <a:lnSpc>
                <a:spcPct val="150000"/>
              </a:lnSpc>
            </a:pPr>
            <a:r>
              <a:rPr lang="fa-IR" dirty="0" smtClean="0">
                <a:cs typeface="B Titr" panose="00000700000000000000" pitchFamily="2" charset="-78"/>
              </a:rPr>
              <a:t>این نقشه یک مثال است: شما مطابق با مطالعه خودتان آن را تنظیم کنید.</a:t>
            </a:r>
            <a:endParaRPr lang="fa-IR" dirty="0">
              <a:cs typeface="B Titr" panose="00000700000000000000" pitchFamily="2" charset="-78"/>
            </a:endParaRPr>
          </a:p>
        </p:txBody>
      </p:sp>
    </p:spTree>
    <p:extLst>
      <p:ext uri="{BB962C8B-B14F-4D97-AF65-F5344CB8AC3E}">
        <p14:creationId xmlns:p14="http://schemas.microsoft.com/office/powerpoint/2010/main" val="38734002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683568" y="687371"/>
            <a:ext cx="412638" cy="465538"/>
          </a:xfrm>
        </p:spPr>
        <p:txBody>
          <a:bodyPr/>
          <a:lstStyle/>
          <a:p>
            <a:fld id="{03D75743-879A-44A4-9263-9DE3E0A0BE64}" type="slidenum">
              <a:rPr lang="fa-IR" sz="1600" smtClean="0">
                <a:cs typeface="B Titr" panose="00000700000000000000" pitchFamily="2" charset="-78"/>
              </a:rPr>
              <a:pPr/>
              <a:t>16</a:t>
            </a:fld>
            <a:endParaRPr lang="fa-IR" sz="1600" dirty="0">
              <a:cs typeface="B Titr" panose="00000700000000000000" pitchFamily="2" charset="-78"/>
            </a:endParaRPr>
          </a:p>
        </p:txBody>
      </p:sp>
      <p:pic>
        <p:nvPicPr>
          <p:cNvPr id="3" name="Picture 2"/>
          <p:cNvPicPr/>
          <p:nvPr/>
        </p:nvPicPr>
        <p:blipFill>
          <a:blip r:embed="rId2" cstate="print">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11200"/>
                    </a14:imgEffect>
                    <a14:imgEffect>
                      <a14:saturation sat="400000"/>
                    </a14:imgEffect>
                  </a14:imgLayer>
                </a14:imgProps>
              </a:ext>
            </a:extLst>
          </a:blip>
          <a:srcRect/>
          <a:stretch>
            <a:fillRect/>
          </a:stretch>
        </p:blipFill>
        <p:spPr bwMode="auto">
          <a:xfrm>
            <a:off x="251520" y="116632"/>
            <a:ext cx="504056" cy="467889"/>
          </a:xfrm>
          <a:prstGeom prst="rect">
            <a:avLst/>
          </a:prstGeom>
          <a:noFill/>
          <a:ln w="9525">
            <a:solidFill>
              <a:srgbClr val="C00000"/>
            </a:solidFill>
            <a:miter lim="800000"/>
            <a:headEnd/>
            <a:tailEnd/>
          </a:ln>
        </p:spPr>
      </p:pic>
      <p:sp>
        <p:nvSpPr>
          <p:cNvPr id="4" name="TextBox 3"/>
          <p:cNvSpPr txBox="1"/>
          <p:nvPr/>
        </p:nvSpPr>
        <p:spPr>
          <a:xfrm>
            <a:off x="2123729" y="132226"/>
            <a:ext cx="6878126" cy="6617196"/>
          </a:xfrm>
          <a:prstGeom prst="rect">
            <a:avLst/>
          </a:prstGeom>
          <a:noFill/>
        </p:spPr>
        <p:txBody>
          <a:bodyPr wrap="square" rtlCol="1">
            <a:spAutoFit/>
          </a:bodyPr>
          <a:lstStyle/>
          <a:p>
            <a:pPr algn="r" rtl="1">
              <a:lnSpc>
                <a:spcPct val="150000"/>
              </a:lnSpc>
            </a:pPr>
            <a:r>
              <a:rPr lang="fa-IR" sz="1600" b="1" dirty="0" smtClean="0">
                <a:solidFill>
                  <a:srgbClr val="0000FF"/>
                </a:solidFill>
                <a:cs typeface="B Titr" panose="00000700000000000000" pitchFamily="2" charset="-78"/>
              </a:rPr>
              <a:t>مراحل اجرا </a:t>
            </a:r>
            <a:r>
              <a:rPr lang="fa-IR" sz="1600" b="1" dirty="0" smtClean="0">
                <a:solidFill>
                  <a:srgbClr val="FF0000"/>
                </a:solidFill>
                <a:cs typeface="B Titr" panose="00000700000000000000" pitchFamily="2" charset="-78"/>
              </a:rPr>
              <a:t>پژوهش‌های مداخله، کارآزمائی بالینی </a:t>
            </a:r>
          </a:p>
          <a:p>
            <a:pPr algn="r" rtl="1">
              <a:lnSpc>
                <a:spcPct val="150000"/>
              </a:lnSpc>
            </a:pPr>
            <a:r>
              <a:rPr lang="fa-IR" sz="1600" b="1" dirty="0" smtClean="0">
                <a:cs typeface="B Titr" panose="00000700000000000000" pitchFamily="2" charset="-78"/>
              </a:rPr>
              <a:t>مرحله اول</a:t>
            </a:r>
          </a:p>
          <a:p>
            <a:pPr algn="r" rtl="1">
              <a:lnSpc>
                <a:spcPct val="150000"/>
              </a:lnSpc>
            </a:pPr>
            <a:r>
              <a:rPr lang="fa-IR" sz="1600" b="1" dirty="0" smtClean="0">
                <a:cs typeface="B Nazanin" panose="00000400000000000000" pitchFamily="2" charset="-78"/>
              </a:rPr>
              <a:t>	جستجو مقالات از پایگاه بویژه </a:t>
            </a:r>
            <a:r>
              <a:rPr lang="en-US" sz="1600" b="1" dirty="0" err="1" smtClean="0">
                <a:cs typeface="B Nazanin" panose="00000400000000000000" pitchFamily="2" charset="-78"/>
              </a:rPr>
              <a:t>pubmed</a:t>
            </a:r>
            <a:endParaRPr lang="fa-IR" sz="1600" b="1" dirty="0" smtClean="0">
              <a:cs typeface="B Nazanin" panose="00000400000000000000" pitchFamily="2" charset="-78"/>
            </a:endParaRPr>
          </a:p>
          <a:p>
            <a:pPr algn="r" rtl="1">
              <a:lnSpc>
                <a:spcPct val="150000"/>
              </a:lnSpc>
            </a:pPr>
            <a:r>
              <a:rPr lang="fa-IR" sz="1600" b="1" dirty="0" smtClean="0">
                <a:cs typeface="B Titr" panose="00000700000000000000" pitchFamily="2" charset="-78"/>
              </a:rPr>
              <a:t>مرحله دوم: جزئیات مداخله</a:t>
            </a:r>
          </a:p>
          <a:p>
            <a:pPr algn="r" rtl="1">
              <a:lnSpc>
                <a:spcPct val="150000"/>
              </a:lnSpc>
            </a:pPr>
            <a:r>
              <a:rPr lang="fa-IR" sz="1600" b="1" dirty="0" smtClean="0">
                <a:cs typeface="B Nazanin" panose="00000400000000000000" pitchFamily="2" charset="-78"/>
              </a:rPr>
              <a:t>	نوع مداخله: (بالینی، داروئی، مکمل، میدانی، آزمایشگاهی و ...) </a:t>
            </a:r>
          </a:p>
          <a:p>
            <a:pPr algn="r" rtl="1">
              <a:lnSpc>
                <a:spcPct val="150000"/>
              </a:lnSpc>
            </a:pPr>
            <a:r>
              <a:rPr lang="fa-IR" sz="1600" b="1" dirty="0" smtClean="0">
                <a:cs typeface="B Nazanin" panose="00000400000000000000" pitchFamily="2" charset="-78"/>
              </a:rPr>
              <a:t>	محل مداخله: بیمارستان، کلینیک، آزمایشگاه، دانشکده، گروه، میدان، شهر، روستا و ...)</a:t>
            </a:r>
          </a:p>
          <a:p>
            <a:pPr algn="r" rtl="1">
              <a:lnSpc>
                <a:spcPct val="150000"/>
              </a:lnSpc>
            </a:pPr>
            <a:r>
              <a:rPr lang="fa-IR" sz="1600" b="1" dirty="0" smtClean="0">
                <a:cs typeface="B Nazanin" panose="00000400000000000000" pitchFamily="2" charset="-78"/>
              </a:rPr>
              <a:t>	جزئیات (تمام ریز جزئیات) ابزار مداخله	(مثلا داروی شرکت، دوز، نوبت، زمان تجویز و ...)</a:t>
            </a:r>
          </a:p>
          <a:p>
            <a:pPr algn="r" rtl="1">
              <a:lnSpc>
                <a:spcPct val="150000"/>
              </a:lnSpc>
            </a:pPr>
            <a:r>
              <a:rPr lang="fa-IR" sz="1600" b="1" dirty="0" smtClean="0">
                <a:cs typeface="B Nazanin" panose="00000400000000000000" pitchFamily="2" charset="-78"/>
              </a:rPr>
              <a:t>	تعداد افراد، زمان، مکان، نوبت، دفعات</a:t>
            </a:r>
          </a:p>
          <a:p>
            <a:pPr algn="r" rtl="1">
              <a:lnSpc>
                <a:spcPct val="150000"/>
              </a:lnSpc>
            </a:pPr>
            <a:r>
              <a:rPr lang="fa-IR" sz="1600" b="1" dirty="0" smtClean="0">
                <a:cs typeface="B Nazanin" panose="00000400000000000000" pitchFamily="2" charset="-78"/>
              </a:rPr>
              <a:t>	ثبت جزئیات: فرد ثبت کننده، ارائه چک لیست، پرسشنامه</a:t>
            </a:r>
          </a:p>
          <a:p>
            <a:pPr algn="r" rtl="1">
              <a:lnSpc>
                <a:spcPct val="150000"/>
              </a:lnSpc>
            </a:pPr>
            <a:r>
              <a:rPr lang="fa-IR" sz="1600" b="1" dirty="0" smtClean="0">
                <a:cs typeface="B Nazanin" panose="00000400000000000000" pitchFamily="2" charset="-78"/>
              </a:rPr>
              <a:t>	</a:t>
            </a:r>
            <a:r>
              <a:rPr lang="en-US" sz="1600" b="1" dirty="0" smtClean="0">
                <a:cs typeface="B Nazanin" panose="00000400000000000000" pitchFamily="2" charset="-78"/>
              </a:rPr>
              <a:t>(Blinded)</a:t>
            </a:r>
            <a:r>
              <a:rPr lang="fa-IR" sz="1600" b="1" dirty="0" smtClean="0">
                <a:cs typeface="B Nazanin" panose="00000400000000000000" pitchFamily="2" charset="-78"/>
              </a:rPr>
              <a:t> کوربودن (یک‌سویه، دوسویه) بلی، خیر </a:t>
            </a:r>
          </a:p>
          <a:p>
            <a:pPr algn="r" rtl="1">
              <a:lnSpc>
                <a:spcPct val="150000"/>
              </a:lnSpc>
            </a:pPr>
            <a:r>
              <a:rPr lang="fa-IR" sz="1600" b="1" dirty="0" smtClean="0">
                <a:cs typeface="B Titr" panose="00000700000000000000" pitchFamily="2" charset="-78"/>
              </a:rPr>
              <a:t>مرحله سوم: گروه‌بندی</a:t>
            </a:r>
          </a:p>
          <a:p>
            <a:pPr algn="r" rtl="1">
              <a:lnSpc>
                <a:spcPct val="150000"/>
              </a:lnSpc>
            </a:pPr>
            <a:r>
              <a:rPr lang="fa-IR" sz="1600" b="1" dirty="0" smtClean="0">
                <a:cs typeface="B Nazanin" panose="00000400000000000000" pitchFamily="2" charset="-78"/>
              </a:rPr>
              <a:t>	گروه‌ها:       الف         ب          ج             (تعیین گروه مورد و شاهد)</a:t>
            </a:r>
          </a:p>
          <a:p>
            <a:pPr algn="r" rtl="1">
              <a:lnSpc>
                <a:spcPct val="150000"/>
              </a:lnSpc>
            </a:pPr>
            <a:r>
              <a:rPr lang="fa-IR" sz="1600" b="1" dirty="0" smtClean="0">
                <a:cs typeface="B Nazanin" panose="00000400000000000000" pitchFamily="2" charset="-78"/>
              </a:rPr>
              <a:t>	</a:t>
            </a:r>
            <a:r>
              <a:rPr lang="fa-IR" sz="1600" b="1" dirty="0">
                <a:cs typeface="B Nazanin" panose="00000400000000000000" pitchFamily="2" charset="-78"/>
              </a:rPr>
              <a:t>چگونگی انجام گروه‌بندی</a:t>
            </a:r>
          </a:p>
          <a:p>
            <a:pPr algn="r" rtl="1">
              <a:lnSpc>
                <a:spcPct val="150000"/>
              </a:lnSpc>
            </a:pPr>
            <a:r>
              <a:rPr lang="fa-IR" sz="1600" b="1" dirty="0" smtClean="0">
                <a:cs typeface="B Nazanin" panose="00000400000000000000" pitchFamily="2" charset="-78"/>
              </a:rPr>
              <a:t>	نمونه‌گیری</a:t>
            </a:r>
          </a:p>
          <a:p>
            <a:pPr algn="r" rtl="1">
              <a:lnSpc>
                <a:spcPct val="150000"/>
              </a:lnSpc>
            </a:pPr>
            <a:r>
              <a:rPr lang="fa-IR" sz="1600" b="1" dirty="0">
                <a:cs typeface="B Nazanin" panose="00000400000000000000" pitchFamily="2" charset="-78"/>
              </a:rPr>
              <a:t>	</a:t>
            </a:r>
            <a:r>
              <a:rPr lang="fa-IR" sz="1600" b="1" dirty="0" smtClean="0">
                <a:cs typeface="B Titr" panose="00000700000000000000" pitchFamily="2" charset="-78"/>
              </a:rPr>
              <a:t>مرحله چهارم: مستندات</a:t>
            </a:r>
          </a:p>
          <a:p>
            <a:pPr algn="r" rtl="1"/>
            <a:r>
              <a:rPr lang="fa-IR" sz="1600" b="1" dirty="0" smtClean="0">
                <a:cs typeface="B Nazanin" panose="00000400000000000000" pitchFamily="2" charset="-78"/>
              </a:rPr>
              <a:t>	داده‌ها، عکس، فایل، پرسشنامه: ...</a:t>
            </a:r>
          </a:p>
          <a:p>
            <a:pPr algn="r" rtl="1">
              <a:lnSpc>
                <a:spcPct val="150000"/>
              </a:lnSpc>
            </a:pPr>
            <a:r>
              <a:rPr lang="fa-IR" sz="1600" b="1" dirty="0" smtClean="0">
                <a:cs typeface="B Nazanin" panose="00000400000000000000" pitchFamily="2" charset="-78"/>
              </a:rPr>
              <a:t>	مقایسه گروه‌ها</a:t>
            </a:r>
          </a:p>
          <a:p>
            <a:pPr algn="r" rtl="1">
              <a:lnSpc>
                <a:spcPct val="150000"/>
              </a:lnSpc>
            </a:pPr>
            <a:r>
              <a:rPr lang="fa-IR" sz="1600" b="1" dirty="0" smtClean="0">
                <a:cs typeface="B Titr" panose="00000700000000000000" pitchFamily="2" charset="-78"/>
              </a:rPr>
              <a:t>مرحله پنجم: آنالیز</a:t>
            </a:r>
          </a:p>
        </p:txBody>
      </p:sp>
      <p:sp>
        <p:nvSpPr>
          <p:cNvPr id="5" name="TextBox 4"/>
          <p:cNvSpPr txBox="1"/>
          <p:nvPr/>
        </p:nvSpPr>
        <p:spPr>
          <a:xfrm>
            <a:off x="210918" y="5661248"/>
            <a:ext cx="3952286" cy="1077218"/>
          </a:xfrm>
          <a:prstGeom prst="rect">
            <a:avLst/>
          </a:prstGeom>
          <a:noFill/>
        </p:spPr>
        <p:txBody>
          <a:bodyPr wrap="square" rtlCol="0">
            <a:spAutoFit/>
          </a:bodyPr>
          <a:lstStyle/>
          <a:p>
            <a:pPr algn="r" rtl="1">
              <a:lnSpc>
                <a:spcPct val="200000"/>
              </a:lnSpc>
            </a:pPr>
            <a:r>
              <a:rPr lang="fa-IR" sz="1600" dirty="0" smtClean="0">
                <a:solidFill>
                  <a:srgbClr val="FF0000"/>
                </a:solidFill>
                <a:cs typeface="B Titr" panose="00000700000000000000" pitchFamily="2" charset="-78"/>
              </a:rPr>
              <a:t>هرآنچه فکر می‌کنید باید ارائه شود: مثلا پرسشنامه </a:t>
            </a:r>
          </a:p>
          <a:p>
            <a:pPr algn="r" rtl="1">
              <a:lnSpc>
                <a:spcPct val="200000"/>
              </a:lnSpc>
            </a:pPr>
            <a:r>
              <a:rPr lang="fa-IR" sz="1600" dirty="0" smtClean="0">
                <a:cs typeface="B Titr" panose="00000700000000000000" pitchFamily="2" charset="-78"/>
              </a:rPr>
              <a:t>می توانید از طریق </a:t>
            </a:r>
            <a:r>
              <a:rPr lang="en-US" sz="1600" b="1" dirty="0" smtClean="0">
                <a:cs typeface="B Titr" panose="00000700000000000000" pitchFamily="2" charset="-78"/>
              </a:rPr>
              <a:t>Hyperlink</a:t>
            </a:r>
            <a:r>
              <a:rPr lang="fa-IR" sz="1600" b="1" dirty="0" smtClean="0">
                <a:cs typeface="B Titr" panose="00000700000000000000" pitchFamily="2" charset="-78"/>
              </a:rPr>
              <a:t> آن را نشان دهید.</a:t>
            </a:r>
            <a:endParaRPr lang="en-US" sz="1600" b="1" dirty="0">
              <a:cs typeface="B Titr" panose="00000700000000000000" pitchFamily="2" charset="-78"/>
            </a:endParaRPr>
          </a:p>
        </p:txBody>
      </p:sp>
    </p:spTree>
    <p:extLst>
      <p:ext uri="{BB962C8B-B14F-4D97-AF65-F5344CB8AC3E}">
        <p14:creationId xmlns:p14="http://schemas.microsoft.com/office/powerpoint/2010/main" val="1315930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611560" y="692696"/>
            <a:ext cx="484646" cy="504055"/>
          </a:xfrm>
        </p:spPr>
        <p:txBody>
          <a:bodyPr/>
          <a:lstStyle/>
          <a:p>
            <a:fld id="{03D75743-879A-44A4-9263-9DE3E0A0BE64}" type="slidenum">
              <a:rPr lang="fa-IR" sz="1600" smtClean="0">
                <a:cs typeface="B Titr" panose="00000700000000000000" pitchFamily="2" charset="-78"/>
              </a:rPr>
              <a:pPr/>
              <a:t>17</a:t>
            </a:fld>
            <a:endParaRPr lang="fa-IR" sz="1600" dirty="0">
              <a:cs typeface="B Titr" panose="00000700000000000000" pitchFamily="2" charset="-78"/>
            </a:endParaRPr>
          </a:p>
        </p:txBody>
      </p:sp>
      <p:sp>
        <p:nvSpPr>
          <p:cNvPr id="4" name="TextBox 3"/>
          <p:cNvSpPr txBox="1"/>
          <p:nvPr/>
        </p:nvSpPr>
        <p:spPr>
          <a:xfrm>
            <a:off x="1944309" y="1209985"/>
            <a:ext cx="2948762" cy="369332"/>
          </a:xfrm>
          <a:prstGeom prst="rect">
            <a:avLst/>
          </a:prstGeom>
          <a:noFill/>
          <a:ln>
            <a:solidFill>
              <a:srgbClr val="00C400"/>
            </a:solidFill>
          </a:ln>
        </p:spPr>
        <p:txBody>
          <a:bodyPr wrap="square" rtlCol="1">
            <a:spAutoFit/>
          </a:bodyPr>
          <a:lstStyle/>
          <a:p>
            <a:pPr algn="ctr" rtl="1"/>
            <a:r>
              <a:rPr lang="fa-IR" b="1" dirty="0" smtClean="0">
                <a:solidFill>
                  <a:srgbClr val="006600"/>
                </a:solidFill>
                <a:cs typeface="B Nazanin" panose="00000400000000000000" pitchFamily="2" charset="-78"/>
              </a:rPr>
              <a:t>جستجوی و بررسی مقالات</a:t>
            </a:r>
            <a:endParaRPr lang="fa-IR" b="1" dirty="0">
              <a:solidFill>
                <a:srgbClr val="006600"/>
              </a:solidFill>
              <a:cs typeface="B Nazanin" panose="00000400000000000000" pitchFamily="2" charset="-78"/>
            </a:endParaRPr>
          </a:p>
        </p:txBody>
      </p:sp>
      <p:sp>
        <p:nvSpPr>
          <p:cNvPr id="5" name="TextBox 4"/>
          <p:cNvSpPr txBox="1"/>
          <p:nvPr/>
        </p:nvSpPr>
        <p:spPr>
          <a:xfrm>
            <a:off x="1353425" y="1966703"/>
            <a:ext cx="1157418" cy="369332"/>
          </a:xfrm>
          <a:prstGeom prst="rect">
            <a:avLst/>
          </a:prstGeom>
          <a:noFill/>
          <a:ln>
            <a:solidFill>
              <a:srgbClr val="00C400"/>
            </a:solidFill>
          </a:ln>
        </p:spPr>
        <p:txBody>
          <a:bodyPr wrap="square" rtlCol="1">
            <a:spAutoFit/>
          </a:bodyPr>
          <a:lstStyle/>
          <a:p>
            <a:pPr algn="ctr" rtl="1"/>
            <a:r>
              <a:rPr lang="fa-IR" b="1" dirty="0" smtClean="0">
                <a:cs typeface="B Nazanin" panose="00000400000000000000" pitchFamily="2" charset="-78"/>
              </a:rPr>
              <a:t>پرسشنامه</a:t>
            </a:r>
          </a:p>
        </p:txBody>
      </p:sp>
      <p:sp>
        <p:nvSpPr>
          <p:cNvPr id="6" name="TextBox 5"/>
          <p:cNvSpPr txBox="1"/>
          <p:nvPr/>
        </p:nvSpPr>
        <p:spPr>
          <a:xfrm>
            <a:off x="4045532" y="2597487"/>
            <a:ext cx="4853990" cy="369332"/>
          </a:xfrm>
          <a:prstGeom prst="rect">
            <a:avLst/>
          </a:prstGeom>
          <a:noFill/>
          <a:ln>
            <a:solidFill>
              <a:srgbClr val="00C400"/>
            </a:solidFill>
          </a:ln>
        </p:spPr>
        <p:txBody>
          <a:bodyPr wrap="square" rtlCol="1">
            <a:spAutoFit/>
          </a:bodyPr>
          <a:lstStyle/>
          <a:p>
            <a:pPr algn="ctr" rtl="1"/>
            <a:r>
              <a:rPr lang="fa-IR" b="1" dirty="0" smtClean="0">
                <a:cs typeface="B Nazanin" panose="00000400000000000000" pitchFamily="2" charset="-78"/>
              </a:rPr>
              <a:t>شیوه مداخله، جزئیات: زمان، مکان، نوبت، نوع، مقدار و ...</a:t>
            </a:r>
            <a:endParaRPr lang="fa-IR" b="1" dirty="0">
              <a:cs typeface="B Nazanin" panose="00000400000000000000" pitchFamily="2" charset="-78"/>
            </a:endParaRPr>
          </a:p>
        </p:txBody>
      </p:sp>
      <p:sp>
        <p:nvSpPr>
          <p:cNvPr id="7" name="TextBox 6"/>
          <p:cNvSpPr txBox="1"/>
          <p:nvPr/>
        </p:nvSpPr>
        <p:spPr>
          <a:xfrm>
            <a:off x="6070368" y="1169119"/>
            <a:ext cx="2171656" cy="369332"/>
          </a:xfrm>
          <a:prstGeom prst="rect">
            <a:avLst/>
          </a:prstGeom>
          <a:noFill/>
          <a:ln>
            <a:solidFill>
              <a:srgbClr val="00C400"/>
            </a:solidFill>
          </a:ln>
        </p:spPr>
        <p:txBody>
          <a:bodyPr wrap="square" rtlCol="1">
            <a:spAutoFit/>
          </a:bodyPr>
          <a:lstStyle/>
          <a:p>
            <a:pPr algn="ctr" rtl="1"/>
            <a:r>
              <a:rPr lang="fa-IR" b="1" dirty="0" smtClean="0">
                <a:cs typeface="B Nazanin" panose="00000400000000000000" pitchFamily="2" charset="-78"/>
              </a:rPr>
              <a:t>تقسیم‌بندی گروه‌ها</a:t>
            </a:r>
            <a:endParaRPr lang="fa-IR" b="1" dirty="0">
              <a:cs typeface="B Nazanin" panose="00000400000000000000" pitchFamily="2" charset="-78"/>
            </a:endParaRPr>
          </a:p>
        </p:txBody>
      </p:sp>
      <p:sp>
        <p:nvSpPr>
          <p:cNvPr id="8" name="TextBox 7"/>
          <p:cNvSpPr txBox="1"/>
          <p:nvPr/>
        </p:nvSpPr>
        <p:spPr>
          <a:xfrm>
            <a:off x="7609084" y="1736667"/>
            <a:ext cx="513688" cy="369332"/>
          </a:xfrm>
          <a:prstGeom prst="rect">
            <a:avLst/>
          </a:prstGeom>
          <a:noFill/>
          <a:ln>
            <a:solidFill>
              <a:srgbClr val="00C400"/>
            </a:solidFill>
          </a:ln>
        </p:spPr>
        <p:txBody>
          <a:bodyPr wrap="square" rtlCol="1">
            <a:spAutoFit/>
          </a:bodyPr>
          <a:lstStyle/>
          <a:p>
            <a:pPr algn="ctr" rtl="1"/>
            <a:r>
              <a:rPr lang="fa-IR" b="1" dirty="0" smtClean="0">
                <a:cs typeface="B Nazanin" panose="00000400000000000000" pitchFamily="2" charset="-78"/>
              </a:rPr>
              <a:t>الف</a:t>
            </a:r>
            <a:endParaRPr lang="fa-IR" b="1" dirty="0">
              <a:cs typeface="B Nazanin" panose="00000400000000000000" pitchFamily="2" charset="-78"/>
            </a:endParaRPr>
          </a:p>
        </p:txBody>
      </p:sp>
      <p:sp>
        <p:nvSpPr>
          <p:cNvPr id="9" name="TextBox 8"/>
          <p:cNvSpPr txBox="1"/>
          <p:nvPr/>
        </p:nvSpPr>
        <p:spPr>
          <a:xfrm>
            <a:off x="4574663" y="4788351"/>
            <a:ext cx="2776652" cy="369332"/>
          </a:xfrm>
          <a:prstGeom prst="rect">
            <a:avLst/>
          </a:prstGeom>
          <a:noFill/>
          <a:ln>
            <a:solidFill>
              <a:srgbClr val="00C400"/>
            </a:solidFill>
          </a:ln>
        </p:spPr>
        <p:txBody>
          <a:bodyPr wrap="square" rtlCol="1">
            <a:spAutoFit/>
          </a:bodyPr>
          <a:lstStyle/>
          <a:p>
            <a:pPr algn="ctr" rtl="1"/>
            <a:r>
              <a:rPr lang="fa-IR" b="1" dirty="0" smtClean="0">
                <a:cs typeface="B Nazanin" panose="00000400000000000000" pitchFamily="2" charset="-78"/>
              </a:rPr>
              <a:t>آنالیز داده‌ها، آزمون آماری  </a:t>
            </a:r>
            <a:endParaRPr lang="fa-IR" b="1" dirty="0">
              <a:cs typeface="B Nazanin" panose="00000400000000000000" pitchFamily="2" charset="-78"/>
            </a:endParaRPr>
          </a:p>
        </p:txBody>
      </p:sp>
      <p:sp>
        <p:nvSpPr>
          <p:cNvPr id="11" name="TextBox 10"/>
          <p:cNvSpPr txBox="1"/>
          <p:nvPr/>
        </p:nvSpPr>
        <p:spPr>
          <a:xfrm>
            <a:off x="4371110" y="4097501"/>
            <a:ext cx="2980205" cy="369332"/>
          </a:xfrm>
          <a:prstGeom prst="rect">
            <a:avLst/>
          </a:prstGeom>
          <a:noFill/>
          <a:ln>
            <a:solidFill>
              <a:srgbClr val="00C400"/>
            </a:solidFill>
          </a:ln>
        </p:spPr>
        <p:txBody>
          <a:bodyPr wrap="square" rtlCol="1">
            <a:spAutoFit/>
          </a:bodyPr>
          <a:lstStyle/>
          <a:p>
            <a:pPr algn="ctr" rtl="1"/>
            <a:r>
              <a:rPr lang="fa-IR" b="1" dirty="0" smtClean="0">
                <a:cs typeface="B Nazanin" panose="00000400000000000000" pitchFamily="2" charset="-78"/>
              </a:rPr>
              <a:t>مقایسه داده‌ها، محقق</a:t>
            </a:r>
            <a:endParaRPr lang="fa-IR" b="1" dirty="0">
              <a:cs typeface="B Nazanin" panose="00000400000000000000" pitchFamily="2" charset="-78"/>
            </a:endParaRPr>
          </a:p>
        </p:txBody>
      </p:sp>
      <p:sp>
        <p:nvSpPr>
          <p:cNvPr id="12" name="TextBox 11"/>
          <p:cNvSpPr txBox="1"/>
          <p:nvPr/>
        </p:nvSpPr>
        <p:spPr>
          <a:xfrm>
            <a:off x="1314739" y="3335265"/>
            <a:ext cx="3609876" cy="369332"/>
          </a:xfrm>
          <a:prstGeom prst="rect">
            <a:avLst/>
          </a:prstGeom>
          <a:noFill/>
          <a:ln>
            <a:solidFill>
              <a:srgbClr val="00C400"/>
            </a:solidFill>
          </a:ln>
        </p:spPr>
        <p:txBody>
          <a:bodyPr wrap="square" rtlCol="1">
            <a:spAutoFit/>
          </a:bodyPr>
          <a:lstStyle/>
          <a:p>
            <a:pPr algn="ctr" rtl="1"/>
            <a:r>
              <a:rPr lang="fa-IR" b="1" dirty="0" smtClean="0">
                <a:cs typeface="B Nazanin" panose="00000400000000000000" pitchFamily="2" charset="-78"/>
              </a:rPr>
              <a:t>جمع‌آوری مستندات: </a:t>
            </a:r>
            <a:r>
              <a:rPr lang="fa-IR" sz="1600" b="1" dirty="0" smtClean="0">
                <a:cs typeface="B Nazanin" panose="00000400000000000000" pitchFamily="2" charset="-78"/>
              </a:rPr>
              <a:t>داده‌ها، عکس، فایل و ...</a:t>
            </a:r>
            <a:endParaRPr lang="fa-IR" sz="1600" b="1" dirty="0">
              <a:cs typeface="B Nazanin" panose="00000400000000000000" pitchFamily="2" charset="-78"/>
            </a:endParaRPr>
          </a:p>
        </p:txBody>
      </p:sp>
      <p:sp>
        <p:nvSpPr>
          <p:cNvPr id="13" name="TextBox 12"/>
          <p:cNvSpPr txBox="1"/>
          <p:nvPr/>
        </p:nvSpPr>
        <p:spPr>
          <a:xfrm>
            <a:off x="3966483" y="6088687"/>
            <a:ext cx="3049865" cy="369332"/>
          </a:xfrm>
          <a:prstGeom prst="rect">
            <a:avLst/>
          </a:prstGeom>
          <a:noFill/>
          <a:ln>
            <a:solidFill>
              <a:srgbClr val="000000"/>
            </a:solidFill>
          </a:ln>
        </p:spPr>
        <p:txBody>
          <a:bodyPr wrap="square" rtlCol="1">
            <a:spAutoFit/>
          </a:bodyPr>
          <a:lstStyle/>
          <a:p>
            <a:pPr algn="ctr" rtl="1"/>
            <a:r>
              <a:rPr lang="fa-IR" b="1" dirty="0" smtClean="0">
                <a:cs typeface="B Nazanin" panose="00000400000000000000" pitchFamily="2" charset="-78"/>
              </a:rPr>
              <a:t>نوشتن مقاله و پایان‌نامه </a:t>
            </a:r>
            <a:endParaRPr lang="fa-IR" b="1" dirty="0">
              <a:cs typeface="B Nazanin" panose="00000400000000000000" pitchFamily="2" charset="-78"/>
            </a:endParaRPr>
          </a:p>
        </p:txBody>
      </p:sp>
      <p:sp>
        <p:nvSpPr>
          <p:cNvPr id="14" name="TextBox 13"/>
          <p:cNvSpPr txBox="1"/>
          <p:nvPr/>
        </p:nvSpPr>
        <p:spPr>
          <a:xfrm>
            <a:off x="1547664" y="5397837"/>
            <a:ext cx="3797692" cy="369332"/>
          </a:xfrm>
          <a:prstGeom prst="rect">
            <a:avLst/>
          </a:prstGeom>
          <a:noFill/>
          <a:ln>
            <a:solidFill>
              <a:srgbClr val="00C400"/>
            </a:solidFill>
          </a:ln>
        </p:spPr>
        <p:txBody>
          <a:bodyPr wrap="square" rtlCol="1">
            <a:spAutoFit/>
          </a:bodyPr>
          <a:lstStyle/>
          <a:p>
            <a:pPr algn="ctr" rtl="1"/>
            <a:r>
              <a:rPr lang="fa-IR" b="1" dirty="0" smtClean="0">
                <a:cs typeface="B Nazanin" panose="00000400000000000000" pitchFamily="2" charset="-78"/>
              </a:rPr>
              <a:t>مجددا مرور متون و جستجوی آخرین مقالات</a:t>
            </a:r>
            <a:endParaRPr lang="fa-IR" b="1" dirty="0">
              <a:cs typeface="B Nazanin" panose="00000400000000000000" pitchFamily="2" charset="-78"/>
            </a:endParaRPr>
          </a:p>
        </p:txBody>
      </p:sp>
      <p:sp>
        <p:nvSpPr>
          <p:cNvPr id="25" name="TextBox 24"/>
          <p:cNvSpPr txBox="1"/>
          <p:nvPr/>
        </p:nvSpPr>
        <p:spPr>
          <a:xfrm>
            <a:off x="4607849" y="495801"/>
            <a:ext cx="3058545" cy="369332"/>
          </a:xfrm>
          <a:prstGeom prst="rect">
            <a:avLst/>
          </a:prstGeom>
          <a:noFill/>
          <a:ln>
            <a:solidFill>
              <a:srgbClr val="00C400"/>
            </a:solidFill>
          </a:ln>
        </p:spPr>
        <p:txBody>
          <a:bodyPr wrap="square" rtlCol="1">
            <a:spAutoFit/>
          </a:bodyPr>
          <a:lstStyle/>
          <a:p>
            <a:pPr algn="ctr" rtl="1"/>
            <a:r>
              <a:rPr lang="fa-IR" b="1" dirty="0" smtClean="0">
                <a:solidFill>
                  <a:srgbClr val="006600"/>
                </a:solidFill>
                <a:cs typeface="B Nazanin" panose="00000400000000000000" pitchFamily="2" charset="-78"/>
              </a:rPr>
              <a:t>روش اجرای پژوهش در پایان‌نامه</a:t>
            </a:r>
          </a:p>
        </p:txBody>
      </p:sp>
      <p:cxnSp>
        <p:nvCxnSpPr>
          <p:cNvPr id="30" name="Straight Arrow Connector 29"/>
          <p:cNvCxnSpPr/>
          <p:nvPr/>
        </p:nvCxnSpPr>
        <p:spPr>
          <a:xfrm>
            <a:off x="4817875" y="873358"/>
            <a:ext cx="0" cy="336627"/>
          </a:xfrm>
          <a:prstGeom prst="straightConnector1">
            <a:avLst/>
          </a:prstGeom>
          <a:ln w="38100">
            <a:solidFill>
              <a:srgbClr val="00C40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7198707" y="865133"/>
            <a:ext cx="0" cy="336627"/>
          </a:xfrm>
          <a:prstGeom prst="straightConnector1">
            <a:avLst/>
          </a:prstGeom>
          <a:ln w="38100">
            <a:solidFill>
              <a:srgbClr val="00C4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4386082" y="2966819"/>
            <a:ext cx="8971" cy="392018"/>
          </a:xfrm>
          <a:prstGeom prst="straightConnector1">
            <a:avLst/>
          </a:prstGeom>
          <a:ln w="38100">
            <a:solidFill>
              <a:srgbClr val="00C40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5796136" y="4466833"/>
            <a:ext cx="0" cy="336627"/>
          </a:xfrm>
          <a:prstGeom prst="straightConnector1">
            <a:avLst/>
          </a:prstGeom>
          <a:ln w="38100">
            <a:solidFill>
              <a:srgbClr val="00C400"/>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7865928" y="2105999"/>
            <a:ext cx="6957" cy="537530"/>
          </a:xfrm>
          <a:prstGeom prst="straightConnector1">
            <a:avLst/>
          </a:prstGeom>
          <a:ln w="3175">
            <a:solidFill>
              <a:srgbClr val="00C400"/>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6318250" y="2088950"/>
            <a:ext cx="0" cy="498950"/>
          </a:xfrm>
          <a:prstGeom prst="straightConnector1">
            <a:avLst/>
          </a:prstGeom>
          <a:ln w="3175">
            <a:solidFill>
              <a:srgbClr val="00C40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5796136" y="5170825"/>
            <a:ext cx="0" cy="931004"/>
          </a:xfrm>
          <a:prstGeom prst="straightConnector1">
            <a:avLst/>
          </a:prstGeom>
          <a:ln w="38100">
            <a:solidFill>
              <a:srgbClr val="00C400"/>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endCxn id="13" idx="1"/>
          </p:cNvCxnSpPr>
          <p:nvPr/>
        </p:nvCxnSpPr>
        <p:spPr>
          <a:xfrm>
            <a:off x="1171220" y="6273353"/>
            <a:ext cx="2795263" cy="0"/>
          </a:xfrm>
          <a:prstGeom prst="straightConnector1">
            <a:avLst/>
          </a:prstGeom>
          <a:ln w="38100">
            <a:solidFill>
              <a:srgbClr val="00C400"/>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V="1">
            <a:off x="1147033" y="1388137"/>
            <a:ext cx="48374" cy="4885216"/>
          </a:xfrm>
          <a:prstGeom prst="line">
            <a:avLst/>
          </a:prstGeom>
          <a:ln w="38100">
            <a:solidFill>
              <a:srgbClr val="00C40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H="1">
            <a:off x="1219351" y="1388137"/>
            <a:ext cx="701014" cy="6514"/>
          </a:xfrm>
          <a:prstGeom prst="line">
            <a:avLst/>
          </a:prstGeom>
          <a:ln w="38100">
            <a:solidFill>
              <a:srgbClr val="00C400"/>
            </a:solidFill>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a:off x="4793932" y="5767169"/>
            <a:ext cx="0" cy="321518"/>
          </a:xfrm>
          <a:prstGeom prst="straightConnector1">
            <a:avLst/>
          </a:prstGeom>
          <a:ln w="38100">
            <a:solidFill>
              <a:srgbClr val="00C400"/>
            </a:solidFill>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a:off x="7092280" y="1531751"/>
            <a:ext cx="0" cy="190754"/>
          </a:xfrm>
          <a:prstGeom prst="straightConnector1">
            <a:avLst/>
          </a:prstGeom>
          <a:ln w="38100">
            <a:solidFill>
              <a:srgbClr val="00C400"/>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a:off x="7865928" y="1531751"/>
            <a:ext cx="0" cy="190754"/>
          </a:xfrm>
          <a:prstGeom prst="straightConnector1">
            <a:avLst/>
          </a:prstGeom>
          <a:ln w="38100">
            <a:solidFill>
              <a:srgbClr val="00C400"/>
            </a:solidFill>
            <a:tailEnd type="triangle"/>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6866883" y="1738045"/>
            <a:ext cx="513688" cy="369332"/>
          </a:xfrm>
          <a:prstGeom prst="rect">
            <a:avLst/>
          </a:prstGeom>
          <a:noFill/>
          <a:ln>
            <a:solidFill>
              <a:srgbClr val="00C400"/>
            </a:solidFill>
          </a:ln>
        </p:spPr>
        <p:txBody>
          <a:bodyPr wrap="square" rtlCol="1">
            <a:spAutoFit/>
          </a:bodyPr>
          <a:lstStyle/>
          <a:p>
            <a:pPr algn="ctr" rtl="1"/>
            <a:r>
              <a:rPr lang="fa-IR" b="1" dirty="0" smtClean="0">
                <a:cs typeface="B Nazanin" panose="00000400000000000000" pitchFamily="2" charset="-78"/>
              </a:rPr>
              <a:t>ب</a:t>
            </a:r>
            <a:endParaRPr lang="fa-IR" b="1" dirty="0">
              <a:cs typeface="B Nazanin" panose="00000400000000000000" pitchFamily="2" charset="-78"/>
            </a:endParaRPr>
          </a:p>
        </p:txBody>
      </p:sp>
      <p:sp>
        <p:nvSpPr>
          <p:cNvPr id="37" name="TextBox 36"/>
          <p:cNvSpPr txBox="1"/>
          <p:nvPr/>
        </p:nvSpPr>
        <p:spPr>
          <a:xfrm>
            <a:off x="6042038" y="1722505"/>
            <a:ext cx="539672" cy="369332"/>
          </a:xfrm>
          <a:prstGeom prst="rect">
            <a:avLst/>
          </a:prstGeom>
          <a:noFill/>
          <a:ln>
            <a:solidFill>
              <a:srgbClr val="00C400"/>
            </a:solidFill>
          </a:ln>
        </p:spPr>
        <p:txBody>
          <a:bodyPr wrap="square" rtlCol="1">
            <a:spAutoFit/>
          </a:bodyPr>
          <a:lstStyle/>
          <a:p>
            <a:pPr algn="ctr" rtl="1"/>
            <a:r>
              <a:rPr lang="fa-IR" b="1" dirty="0" smtClean="0">
                <a:cs typeface="B Nazanin" panose="00000400000000000000" pitchFamily="2" charset="-78"/>
              </a:rPr>
              <a:t>ج</a:t>
            </a:r>
            <a:endParaRPr lang="fa-IR" b="1" dirty="0">
              <a:cs typeface="B Nazanin" panose="00000400000000000000" pitchFamily="2" charset="-78"/>
            </a:endParaRPr>
          </a:p>
        </p:txBody>
      </p:sp>
      <p:cxnSp>
        <p:nvCxnSpPr>
          <p:cNvPr id="42" name="Straight Arrow Connector 41"/>
          <p:cNvCxnSpPr/>
          <p:nvPr/>
        </p:nvCxnSpPr>
        <p:spPr>
          <a:xfrm>
            <a:off x="6470407" y="1538451"/>
            <a:ext cx="0" cy="190754"/>
          </a:xfrm>
          <a:prstGeom prst="straightConnector1">
            <a:avLst/>
          </a:prstGeom>
          <a:ln w="38100">
            <a:solidFill>
              <a:srgbClr val="00C400"/>
            </a:solidFill>
            <a:tailEnd type="triangle"/>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5040710" y="2184537"/>
            <a:ext cx="3575138" cy="307777"/>
          </a:xfrm>
          <a:prstGeom prst="rect">
            <a:avLst/>
          </a:prstGeom>
        </p:spPr>
        <p:txBody>
          <a:bodyPr wrap="square">
            <a:spAutoFit/>
          </a:bodyPr>
          <a:lstStyle/>
          <a:p>
            <a:pPr algn="ctr" rtl="1"/>
            <a:r>
              <a:rPr lang="fa-IR" sz="1400" b="1" dirty="0" smtClean="0">
                <a:cs typeface="B Nazanin" panose="00000400000000000000" pitchFamily="2" charset="-78"/>
              </a:rPr>
              <a:t>کوربودن  </a:t>
            </a:r>
            <a:r>
              <a:rPr lang="en-US" sz="1400" b="1" dirty="0" smtClean="0">
                <a:cs typeface="B Nazanin" panose="00000400000000000000" pitchFamily="2" charset="-78"/>
              </a:rPr>
              <a:t>(</a:t>
            </a:r>
            <a:r>
              <a:rPr lang="en-US" sz="1400" b="1" dirty="0">
                <a:cs typeface="B Nazanin" panose="00000400000000000000" pitchFamily="2" charset="-78"/>
              </a:rPr>
              <a:t>Blinded</a:t>
            </a:r>
            <a:r>
              <a:rPr lang="en-US" sz="1400" b="1" dirty="0" smtClean="0">
                <a:cs typeface="B Nazanin" panose="00000400000000000000" pitchFamily="2" charset="-78"/>
              </a:rPr>
              <a:t>)</a:t>
            </a:r>
            <a:r>
              <a:rPr lang="fa-IR" sz="1400" b="1" dirty="0" smtClean="0">
                <a:cs typeface="B Nazanin" panose="00000400000000000000" pitchFamily="2" charset="-78"/>
              </a:rPr>
              <a:t>  (یک‌سویه، دوسویه) </a:t>
            </a:r>
            <a:r>
              <a:rPr lang="fa-IR" sz="1400" b="1" dirty="0">
                <a:cs typeface="B Nazanin" panose="00000400000000000000" pitchFamily="2" charset="-78"/>
              </a:rPr>
              <a:t>بلی، </a:t>
            </a:r>
            <a:r>
              <a:rPr lang="fa-IR" sz="1400" b="1" dirty="0" smtClean="0">
                <a:cs typeface="B Nazanin" panose="00000400000000000000" pitchFamily="2" charset="-78"/>
              </a:rPr>
              <a:t>خیر</a:t>
            </a:r>
            <a:endParaRPr lang="fa-IR" sz="1400" b="1" dirty="0">
              <a:cs typeface="B Nazanin" panose="00000400000000000000" pitchFamily="2" charset="-78"/>
            </a:endParaRPr>
          </a:p>
        </p:txBody>
      </p:sp>
      <p:sp>
        <p:nvSpPr>
          <p:cNvPr id="46" name="TextBox 45"/>
          <p:cNvSpPr txBox="1"/>
          <p:nvPr/>
        </p:nvSpPr>
        <p:spPr>
          <a:xfrm>
            <a:off x="5040710" y="3344760"/>
            <a:ext cx="3807328" cy="369332"/>
          </a:xfrm>
          <a:prstGeom prst="rect">
            <a:avLst/>
          </a:prstGeom>
          <a:noFill/>
          <a:ln>
            <a:solidFill>
              <a:srgbClr val="00C400"/>
            </a:solidFill>
          </a:ln>
        </p:spPr>
        <p:txBody>
          <a:bodyPr wrap="square" rtlCol="1">
            <a:spAutoFit/>
          </a:bodyPr>
          <a:lstStyle/>
          <a:p>
            <a:pPr algn="ctr" rtl="1"/>
            <a:r>
              <a:rPr lang="fa-IR" b="1" dirty="0" smtClean="0">
                <a:cs typeface="B Nazanin" panose="00000400000000000000" pitchFamily="2" charset="-78"/>
              </a:rPr>
              <a:t>ارزیابی: </a:t>
            </a:r>
            <a:r>
              <a:rPr lang="fa-IR" sz="1600" b="1" dirty="0" smtClean="0">
                <a:cs typeface="B Nazanin" panose="00000400000000000000" pitchFamily="2" charset="-78"/>
              </a:rPr>
              <a:t>آزمایشگاه، یافته بالینی، ابزار، زمان، مکان</a:t>
            </a:r>
            <a:endParaRPr lang="fa-IR" sz="1400" b="1" dirty="0">
              <a:cs typeface="B Nazanin" panose="00000400000000000000" pitchFamily="2" charset="-78"/>
            </a:endParaRPr>
          </a:p>
        </p:txBody>
      </p:sp>
      <p:cxnSp>
        <p:nvCxnSpPr>
          <p:cNvPr id="47" name="Straight Arrow Connector 46"/>
          <p:cNvCxnSpPr/>
          <p:nvPr/>
        </p:nvCxnSpPr>
        <p:spPr>
          <a:xfrm>
            <a:off x="7026538" y="2107377"/>
            <a:ext cx="0" cy="498950"/>
          </a:xfrm>
          <a:prstGeom prst="straightConnector1">
            <a:avLst/>
          </a:prstGeom>
          <a:ln w="3175">
            <a:solidFill>
              <a:srgbClr val="00C4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4574663" y="3735528"/>
            <a:ext cx="0" cy="360263"/>
          </a:xfrm>
          <a:prstGeom prst="straightConnector1">
            <a:avLst/>
          </a:prstGeom>
          <a:ln w="38100">
            <a:solidFill>
              <a:srgbClr val="00C400"/>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a:off x="6833661" y="3737238"/>
            <a:ext cx="0" cy="360263"/>
          </a:xfrm>
          <a:prstGeom prst="straightConnector1">
            <a:avLst/>
          </a:prstGeom>
          <a:ln w="38100">
            <a:solidFill>
              <a:srgbClr val="00C400"/>
            </a:solidFill>
            <a:tailEnd type="triangle"/>
          </a:ln>
        </p:spPr>
        <p:style>
          <a:lnRef idx="1">
            <a:schemeClr val="accent1"/>
          </a:lnRef>
          <a:fillRef idx="0">
            <a:schemeClr val="accent1"/>
          </a:fillRef>
          <a:effectRef idx="0">
            <a:schemeClr val="accent1"/>
          </a:effectRef>
          <a:fontRef idx="minor">
            <a:schemeClr val="tx1"/>
          </a:fontRef>
        </p:style>
      </p:cxnSp>
      <p:sp>
        <p:nvSpPr>
          <p:cNvPr id="61" name="Rounded Rectangle 60"/>
          <p:cNvSpPr/>
          <p:nvPr/>
        </p:nvSpPr>
        <p:spPr>
          <a:xfrm>
            <a:off x="1907705" y="3889264"/>
            <a:ext cx="1795599" cy="341883"/>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1400" b="1" dirty="0" smtClean="0">
                <a:solidFill>
                  <a:srgbClr val="FF0000"/>
                </a:solidFill>
                <a:cs typeface="B Nazanin" panose="00000400000000000000" pitchFamily="2" charset="-78"/>
              </a:rPr>
              <a:t>محرمانه بودن مستندات</a:t>
            </a:r>
            <a:endParaRPr lang="fa-IR" sz="1400" b="1" dirty="0">
              <a:solidFill>
                <a:srgbClr val="FF0000"/>
              </a:solidFill>
              <a:cs typeface="B Nazanin" panose="00000400000000000000" pitchFamily="2" charset="-78"/>
            </a:endParaRPr>
          </a:p>
        </p:txBody>
      </p:sp>
      <p:cxnSp>
        <p:nvCxnSpPr>
          <p:cNvPr id="63" name="Straight Arrow Connector 62"/>
          <p:cNvCxnSpPr/>
          <p:nvPr/>
        </p:nvCxnSpPr>
        <p:spPr>
          <a:xfrm>
            <a:off x="2771800" y="3728169"/>
            <a:ext cx="0" cy="190754"/>
          </a:xfrm>
          <a:prstGeom prst="straightConnector1">
            <a:avLst/>
          </a:prstGeom>
          <a:ln w="38100">
            <a:solidFill>
              <a:srgbClr val="00C400"/>
            </a:solidFill>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2186765" y="1607060"/>
            <a:ext cx="8971" cy="392018"/>
          </a:xfrm>
          <a:prstGeom prst="straightConnector1">
            <a:avLst/>
          </a:prstGeom>
          <a:ln w="38100">
            <a:solidFill>
              <a:srgbClr val="00C400"/>
            </a:solidFill>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a:off x="6868534" y="2976649"/>
            <a:ext cx="8971" cy="392018"/>
          </a:xfrm>
          <a:prstGeom prst="straightConnector1">
            <a:avLst/>
          </a:prstGeom>
          <a:ln w="38100">
            <a:solidFill>
              <a:srgbClr val="00C400"/>
            </a:solidFill>
            <a:tailEnd type="triangle"/>
          </a:ln>
        </p:spPr>
        <p:style>
          <a:lnRef idx="1">
            <a:schemeClr val="accent1"/>
          </a:lnRef>
          <a:fillRef idx="0">
            <a:schemeClr val="accent1"/>
          </a:fillRef>
          <a:effectRef idx="0">
            <a:schemeClr val="accent1"/>
          </a:effectRef>
          <a:fontRef idx="minor">
            <a:schemeClr val="tx1"/>
          </a:fontRef>
        </p:style>
      </p:cxnSp>
      <p:sp>
        <p:nvSpPr>
          <p:cNvPr id="75" name="Rectangle 74"/>
          <p:cNvSpPr/>
          <p:nvPr/>
        </p:nvSpPr>
        <p:spPr>
          <a:xfrm>
            <a:off x="627366" y="175173"/>
            <a:ext cx="4491935" cy="307777"/>
          </a:xfrm>
          <a:prstGeom prst="rect">
            <a:avLst/>
          </a:prstGeom>
        </p:spPr>
        <p:txBody>
          <a:bodyPr wrap="none">
            <a:spAutoFit/>
          </a:bodyPr>
          <a:lstStyle/>
          <a:p>
            <a:pPr algn="ctr"/>
            <a:r>
              <a:rPr lang="fa-IR" sz="1400" b="1" dirty="0" smtClean="0">
                <a:solidFill>
                  <a:srgbClr val="0000FF"/>
                </a:solidFill>
                <a:cs typeface="B Titr" panose="00000700000000000000" pitchFamily="2" charset="-78"/>
              </a:rPr>
              <a:t>نقشه مفهومی مراحل اجرا </a:t>
            </a:r>
            <a:r>
              <a:rPr lang="fa-IR" sz="1400" b="1" dirty="0" smtClean="0">
                <a:solidFill>
                  <a:srgbClr val="FF0000"/>
                </a:solidFill>
                <a:cs typeface="B Titr" panose="00000700000000000000" pitchFamily="2" charset="-78"/>
              </a:rPr>
              <a:t>پژوهش‌های مداخله‌ای/کارآزمایی بالینی  </a:t>
            </a:r>
            <a:endParaRPr lang="fa-IR" sz="1400" b="1" dirty="0">
              <a:solidFill>
                <a:srgbClr val="FF0000"/>
              </a:solidFill>
              <a:cs typeface="B Titr" panose="00000700000000000000" pitchFamily="2" charset="-78"/>
            </a:endParaRPr>
          </a:p>
        </p:txBody>
      </p:sp>
      <p:pic>
        <p:nvPicPr>
          <p:cNvPr id="44" name="Picture 43"/>
          <p:cNvPicPr/>
          <p:nvPr/>
        </p:nvPicPr>
        <p:blipFill>
          <a:blip r:embed="rId2" cstate="print">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11200"/>
                    </a14:imgEffect>
                    <a14:imgEffect>
                      <a14:saturation sat="400000"/>
                    </a14:imgEffect>
                  </a14:imgLayer>
                </a14:imgProps>
              </a:ext>
            </a:extLst>
          </a:blip>
          <a:srcRect/>
          <a:stretch>
            <a:fillRect/>
          </a:stretch>
        </p:blipFill>
        <p:spPr bwMode="auto">
          <a:xfrm>
            <a:off x="251520" y="116632"/>
            <a:ext cx="504056" cy="467889"/>
          </a:xfrm>
          <a:prstGeom prst="rect">
            <a:avLst/>
          </a:prstGeom>
          <a:noFill/>
          <a:ln w="9525">
            <a:solidFill>
              <a:srgbClr val="C00000"/>
            </a:solidFill>
            <a:miter lim="800000"/>
            <a:headEnd/>
            <a:tailEnd/>
          </a:ln>
        </p:spPr>
      </p:pic>
      <p:sp>
        <p:nvSpPr>
          <p:cNvPr id="48" name="TextBox 47"/>
          <p:cNvSpPr txBox="1"/>
          <p:nvPr/>
        </p:nvSpPr>
        <p:spPr>
          <a:xfrm>
            <a:off x="2668862" y="2590126"/>
            <a:ext cx="1022638" cy="369332"/>
          </a:xfrm>
          <a:prstGeom prst="rect">
            <a:avLst/>
          </a:prstGeom>
          <a:noFill/>
          <a:ln>
            <a:solidFill>
              <a:srgbClr val="00C400"/>
            </a:solidFill>
          </a:ln>
        </p:spPr>
        <p:txBody>
          <a:bodyPr wrap="square" rtlCol="1">
            <a:spAutoFit/>
          </a:bodyPr>
          <a:lstStyle/>
          <a:p>
            <a:pPr algn="ctr" rtl="1"/>
            <a:r>
              <a:rPr lang="fa-IR" b="1" dirty="0" smtClean="0">
                <a:cs typeface="B Nazanin" panose="00000400000000000000" pitchFamily="2" charset="-78"/>
              </a:rPr>
              <a:t>نمونه‌گیری</a:t>
            </a:r>
          </a:p>
        </p:txBody>
      </p:sp>
      <p:cxnSp>
        <p:nvCxnSpPr>
          <p:cNvPr id="49" name="Straight Arrow Connector 48"/>
          <p:cNvCxnSpPr/>
          <p:nvPr/>
        </p:nvCxnSpPr>
        <p:spPr>
          <a:xfrm>
            <a:off x="3270326" y="2954830"/>
            <a:ext cx="8971" cy="392018"/>
          </a:xfrm>
          <a:prstGeom prst="straightConnector1">
            <a:avLst/>
          </a:prstGeom>
          <a:ln w="38100">
            <a:solidFill>
              <a:srgbClr val="00C40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stCxn id="48" idx="3"/>
          </p:cNvCxnSpPr>
          <p:nvPr/>
        </p:nvCxnSpPr>
        <p:spPr>
          <a:xfrm flipV="1">
            <a:off x="3691500" y="2772909"/>
            <a:ext cx="339365" cy="1883"/>
          </a:xfrm>
          <a:prstGeom prst="straightConnector1">
            <a:avLst/>
          </a:prstGeom>
          <a:ln w="38100">
            <a:solidFill>
              <a:srgbClr val="00C4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2195736" y="2338648"/>
            <a:ext cx="0" cy="1008583"/>
          </a:xfrm>
          <a:prstGeom prst="straightConnector1">
            <a:avLst/>
          </a:prstGeom>
          <a:ln w="38100">
            <a:solidFill>
              <a:srgbClr val="00C400"/>
            </a:solidFill>
            <a:tailEnd type="triangle"/>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7450126" y="4396833"/>
            <a:ext cx="1586370" cy="2169825"/>
          </a:xfrm>
          <a:prstGeom prst="rect">
            <a:avLst/>
          </a:prstGeom>
          <a:noFill/>
        </p:spPr>
        <p:txBody>
          <a:bodyPr wrap="square" rtlCol="1">
            <a:spAutoFit/>
          </a:bodyPr>
          <a:lstStyle/>
          <a:p>
            <a:pPr algn="just" rtl="1">
              <a:lnSpc>
                <a:spcPct val="150000"/>
              </a:lnSpc>
            </a:pPr>
            <a:r>
              <a:rPr lang="fa-IR" dirty="0" smtClean="0">
                <a:cs typeface="B Titr" panose="00000700000000000000" pitchFamily="2" charset="-78"/>
              </a:rPr>
              <a:t>این نقشه یک مثال است: شما مطابق با مطالعه خودتان آن را تنظیم کنید.</a:t>
            </a:r>
            <a:endParaRPr lang="fa-IR" dirty="0">
              <a:cs typeface="B Titr" panose="00000700000000000000" pitchFamily="2" charset="-78"/>
            </a:endParaRPr>
          </a:p>
        </p:txBody>
      </p:sp>
    </p:spTree>
    <p:extLst>
      <p:ext uri="{BB962C8B-B14F-4D97-AF65-F5344CB8AC3E}">
        <p14:creationId xmlns:p14="http://schemas.microsoft.com/office/powerpoint/2010/main" val="11367077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44008" y="548680"/>
            <a:ext cx="3762568" cy="369332"/>
          </a:xfrm>
          <a:prstGeom prst="rect">
            <a:avLst/>
          </a:prstGeom>
        </p:spPr>
        <p:txBody>
          <a:bodyPr wrap="none">
            <a:spAutoFit/>
          </a:bodyPr>
          <a:lstStyle/>
          <a:p>
            <a:r>
              <a:rPr lang="ar-SA" b="1" dirty="0">
                <a:solidFill>
                  <a:srgbClr val="0000FF"/>
                </a:solidFill>
                <a:latin typeface="Times New Roman" panose="02020603050405020304" pitchFamily="18" charset="0"/>
                <a:ea typeface="Times New Roman" panose="02020603050405020304" pitchFamily="18" charset="0"/>
                <a:cs typeface="B Titr" pitchFamily="2" charset="-78"/>
              </a:rPr>
              <a:t>روش تجزيه و تحليل داده ها و بررسي آماري</a:t>
            </a:r>
            <a:endParaRPr lang="en-US" b="1" dirty="0">
              <a:solidFill>
                <a:srgbClr val="0000FF"/>
              </a:solidFill>
              <a:cs typeface="B Titr" pitchFamily="2" charset="-78"/>
            </a:endParaRPr>
          </a:p>
        </p:txBody>
      </p:sp>
      <p:sp>
        <p:nvSpPr>
          <p:cNvPr id="6" name="TextBox 5"/>
          <p:cNvSpPr txBox="1"/>
          <p:nvPr/>
        </p:nvSpPr>
        <p:spPr>
          <a:xfrm>
            <a:off x="1060376" y="3573016"/>
            <a:ext cx="7184032" cy="1131079"/>
          </a:xfrm>
          <a:prstGeom prst="rect">
            <a:avLst/>
          </a:prstGeom>
          <a:noFill/>
        </p:spPr>
        <p:txBody>
          <a:bodyPr wrap="square" rtlCol="1">
            <a:spAutoFit/>
          </a:bodyPr>
          <a:lstStyle/>
          <a:p>
            <a:pPr algn="r" rtl="1">
              <a:lnSpc>
                <a:spcPct val="200000"/>
              </a:lnSpc>
            </a:pPr>
            <a:r>
              <a:rPr lang="fa-IR" b="1" dirty="0" smtClean="0">
                <a:solidFill>
                  <a:srgbClr val="0000FF"/>
                </a:solidFill>
                <a:cs typeface="B Titr" pitchFamily="2" charset="-78"/>
              </a:rPr>
              <a:t>ملاحظات اخلاقي </a:t>
            </a:r>
          </a:p>
          <a:p>
            <a:pPr algn="r" rtl="1">
              <a:lnSpc>
                <a:spcPct val="200000"/>
              </a:lnSpc>
            </a:pPr>
            <a:r>
              <a:rPr lang="fa-IR" b="1" dirty="0" smtClean="0">
                <a:cs typeface="B Nazanin" panose="00000400000000000000" pitchFamily="2" charset="-78"/>
              </a:rPr>
              <a:t>ضروریست دقیقا شماره کدهای اخلاقی مرتبط با پژوهش خود را در پروپوزال ذکر کنید.</a:t>
            </a:r>
          </a:p>
        </p:txBody>
      </p:sp>
      <p:sp>
        <p:nvSpPr>
          <p:cNvPr id="9" name="Slide Number Placeholder 8"/>
          <p:cNvSpPr>
            <a:spLocks noGrp="1"/>
          </p:cNvSpPr>
          <p:nvPr>
            <p:ph type="sldNum" sz="quarter" idx="12"/>
          </p:nvPr>
        </p:nvSpPr>
        <p:spPr>
          <a:xfrm>
            <a:off x="611560" y="733346"/>
            <a:ext cx="448816" cy="520700"/>
          </a:xfrm>
        </p:spPr>
        <p:txBody>
          <a:bodyPr/>
          <a:lstStyle/>
          <a:p>
            <a:fld id="{03D75743-879A-44A4-9263-9DE3E0A0BE64}" type="slidenum">
              <a:rPr lang="fa-IR" sz="1600" smtClean="0">
                <a:cs typeface="B Titr" panose="00000700000000000000" pitchFamily="2" charset="-78"/>
              </a:rPr>
              <a:pPr/>
              <a:t>18</a:t>
            </a:fld>
            <a:endParaRPr lang="fa-IR" sz="1600" dirty="0">
              <a:cs typeface="B Titr" panose="00000700000000000000" pitchFamily="2" charset="-78"/>
            </a:endParaRPr>
          </a:p>
        </p:txBody>
      </p:sp>
      <p:pic>
        <p:nvPicPr>
          <p:cNvPr id="12" name="Picture 11"/>
          <p:cNvPicPr/>
          <p:nvPr/>
        </p:nvPicPr>
        <p:blipFill>
          <a:blip r:embed="rId2" cstate="print">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11200"/>
                    </a14:imgEffect>
                    <a14:imgEffect>
                      <a14:saturation sat="400000"/>
                    </a14:imgEffect>
                  </a14:imgLayer>
                </a14:imgProps>
              </a:ext>
            </a:extLst>
          </a:blip>
          <a:srcRect/>
          <a:stretch>
            <a:fillRect/>
          </a:stretch>
        </p:blipFill>
        <p:spPr bwMode="auto">
          <a:xfrm>
            <a:off x="251520" y="116632"/>
            <a:ext cx="504056" cy="467889"/>
          </a:xfrm>
          <a:prstGeom prst="rect">
            <a:avLst/>
          </a:prstGeom>
          <a:noFill/>
          <a:ln w="9525">
            <a:solidFill>
              <a:srgbClr val="C00000"/>
            </a:solid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fa-IR" sz="1600" dirty="0" smtClean="0">
                <a:cs typeface="B Titr" panose="00000700000000000000" pitchFamily="2" charset="-78"/>
              </a:rPr>
              <a:t>19</a:t>
            </a:r>
            <a:endParaRPr lang="fa-IR" sz="1600" dirty="0">
              <a:cs typeface="B Titr" panose="00000700000000000000" pitchFamily="2" charset="-78"/>
            </a:endParaRPr>
          </a:p>
        </p:txBody>
      </p:sp>
      <p:sp>
        <p:nvSpPr>
          <p:cNvPr id="3" name="TextBox 2"/>
          <p:cNvSpPr txBox="1"/>
          <p:nvPr/>
        </p:nvSpPr>
        <p:spPr>
          <a:xfrm>
            <a:off x="1072651" y="692696"/>
            <a:ext cx="7848872" cy="4016484"/>
          </a:xfrm>
          <a:prstGeom prst="rect">
            <a:avLst/>
          </a:prstGeom>
          <a:noFill/>
        </p:spPr>
        <p:txBody>
          <a:bodyPr wrap="square" rtlCol="0">
            <a:spAutoFit/>
          </a:bodyPr>
          <a:lstStyle/>
          <a:p>
            <a:pPr algn="just" rtl="1">
              <a:lnSpc>
                <a:spcPct val="150000"/>
              </a:lnSpc>
            </a:pPr>
            <a:r>
              <a:rPr lang="fa-IR" sz="2400" b="1" dirty="0" smtClean="0">
                <a:solidFill>
                  <a:srgbClr val="008000"/>
                </a:solidFill>
                <a:cs typeface="B Titr" panose="00000700000000000000" pitchFamily="2" charset="-78"/>
              </a:rPr>
              <a:t>سامانه ایرانداک </a:t>
            </a:r>
          </a:p>
          <a:p>
            <a:pPr algn="just" rtl="1">
              <a:lnSpc>
                <a:spcPct val="150000"/>
              </a:lnSpc>
            </a:pPr>
            <a:r>
              <a:rPr lang="fa-IR" sz="1600" b="1" dirty="0" smtClean="0">
                <a:cs typeface="B Nazanin" panose="00000400000000000000" pitchFamily="2" charset="-78"/>
              </a:rPr>
              <a:t>همه‌ی پروپوزال‌های طرح‌های تحقیقاتی و پایان‌نامه‌ها در سامانه "ثبت ایرانداک" </a:t>
            </a:r>
            <a:r>
              <a:rPr lang="en-US" sz="1600" b="1" dirty="0" smtClean="0">
                <a:latin typeface="Times New Roman" panose="02020603050405020304" pitchFamily="18" charset="0"/>
                <a:cs typeface="Times New Roman" panose="02020603050405020304" pitchFamily="18" charset="0"/>
              </a:rPr>
              <a:t>SABT.IRANDOC.AC.IR</a:t>
            </a:r>
            <a:r>
              <a:rPr lang="fa-IR" sz="1600" b="1" dirty="0" smtClean="0">
                <a:cs typeface="B Nazanin" panose="00000400000000000000" pitchFamily="2" charset="-78"/>
              </a:rPr>
              <a:t> وارد می‌گردند. </a:t>
            </a:r>
          </a:p>
          <a:p>
            <a:pPr algn="just" rtl="1">
              <a:lnSpc>
                <a:spcPct val="150000"/>
              </a:lnSpc>
            </a:pPr>
            <a:r>
              <a:rPr lang="fa-IR" sz="1600" b="1" dirty="0" smtClean="0">
                <a:cs typeface="B Nazanin" panose="00000400000000000000" pitchFamily="2" charset="-78"/>
              </a:rPr>
              <a:t>دانشجویان در نظر داشته باشند: هرگونه کپی‌برداری پروپوزال و پایان‌نامه از طریق سامانه "همانندجو ایرانداک" </a:t>
            </a:r>
            <a:r>
              <a:rPr lang="en-US" sz="1600" b="1" dirty="0" smtClean="0">
                <a:latin typeface="Times New Roman" panose="02020603050405020304" pitchFamily="18" charset="0"/>
                <a:cs typeface="Times New Roman" panose="02020603050405020304" pitchFamily="18" charset="0"/>
              </a:rPr>
              <a:t>TIK.IRANDOC.AC.IR</a:t>
            </a:r>
            <a:r>
              <a:rPr lang="fa-IR" sz="1600" b="1" dirty="0" smtClean="0">
                <a:cs typeface="B Nazanin" panose="00000400000000000000" pitchFamily="2" charset="-78"/>
              </a:rPr>
              <a:t> قابل دریافت است.</a:t>
            </a:r>
          </a:p>
          <a:p>
            <a:pPr algn="just" rtl="1"/>
            <a:endParaRPr lang="fa-IR" dirty="0" smtClean="0">
              <a:cs typeface="B Nazanin" panose="00000400000000000000" pitchFamily="2" charset="-78"/>
            </a:endParaRPr>
          </a:p>
          <a:p>
            <a:pPr algn="just" rtl="1">
              <a:lnSpc>
                <a:spcPct val="150000"/>
              </a:lnSpc>
            </a:pPr>
            <a:r>
              <a:rPr lang="fa-IR" sz="1600" b="1" dirty="0" smtClean="0">
                <a:solidFill>
                  <a:srgbClr val="008000"/>
                </a:solidFill>
                <a:cs typeface="B Titr" panose="00000700000000000000" pitchFamily="2" charset="-78"/>
              </a:rPr>
              <a:t>ماده 7 : </a:t>
            </a:r>
            <a:r>
              <a:rPr lang="fa-IR" sz="1600" b="1" dirty="0" smtClean="0">
                <a:cs typeface="B Nazanin" panose="00000400000000000000" pitchFamily="2" charset="-78"/>
              </a:rPr>
              <a:t>خدمات متعارفی که در هریک از مراحل طراحی، انجام و گزارش نتایج پژوهش </a:t>
            </a:r>
            <a:r>
              <a:rPr lang="fa-IR" b="1" dirty="0" smtClean="0">
                <a:solidFill>
                  <a:srgbClr val="FF00FF"/>
                </a:solidFill>
                <a:cs typeface="B Titr" panose="00000700000000000000" pitchFamily="2" charset="-78"/>
              </a:rPr>
              <a:t>برون‌سپاری</a:t>
            </a:r>
            <a:r>
              <a:rPr lang="fa-IR" dirty="0" smtClean="0">
                <a:solidFill>
                  <a:srgbClr val="FF00FF"/>
                </a:solidFill>
                <a:cs typeface="B Titr" panose="00000700000000000000" pitchFamily="2" charset="-78"/>
                <a:sym typeface="Wingdings 2" panose="05020102010507070707" pitchFamily="18" charset="2"/>
              </a:rPr>
              <a:t></a:t>
            </a:r>
            <a:r>
              <a:rPr lang="fa-IR" b="1" dirty="0" smtClean="0">
                <a:solidFill>
                  <a:srgbClr val="FF00FF"/>
                </a:solidFill>
                <a:cs typeface="B Titr" panose="00000700000000000000" pitchFamily="2" charset="-78"/>
              </a:rPr>
              <a:t> </a:t>
            </a:r>
            <a:r>
              <a:rPr lang="fa-IR" sz="1600" b="1" dirty="0" smtClean="0">
                <a:cs typeface="B Nazanin" panose="00000400000000000000" pitchFamily="2" charset="-78"/>
              </a:rPr>
              <a:t>می‌شوند، باید در پروپوزال پژوهشی به صورت شفاف بیان شوند و به تصویب موسسه برسند.</a:t>
            </a:r>
          </a:p>
          <a:p>
            <a:pPr algn="just" rtl="1">
              <a:lnSpc>
                <a:spcPct val="150000"/>
              </a:lnSpc>
            </a:pPr>
            <a:r>
              <a:rPr lang="en-US" dirty="0" smtClean="0">
                <a:solidFill>
                  <a:srgbClr val="FF00FF"/>
                </a:solidFill>
                <a:cs typeface="B Nazanin" panose="00000400000000000000" pitchFamily="2" charset="-78"/>
                <a:sym typeface="Wingdings 2" panose="05020102010507070707" pitchFamily="18" charset="2"/>
              </a:rPr>
              <a:t></a:t>
            </a:r>
            <a:r>
              <a:rPr lang="fa-IR" dirty="0" smtClean="0">
                <a:solidFill>
                  <a:srgbClr val="FF00FF"/>
                </a:solidFill>
                <a:cs typeface="B Nazanin" panose="00000400000000000000" pitchFamily="2" charset="-78"/>
                <a:sym typeface="Wingdings 2" panose="05020102010507070707" pitchFamily="18" charset="2"/>
              </a:rPr>
              <a:t> منظور از برون‌سپاری: پرداخت هزینه برای انجام بخشی از </a:t>
            </a:r>
            <a:r>
              <a:rPr lang="fa-IR" sz="1600" b="1" dirty="0" smtClean="0">
                <a:solidFill>
                  <a:srgbClr val="FF00FF"/>
                </a:solidFill>
                <a:cs typeface="B Titr" panose="00000700000000000000" pitchFamily="2" charset="-78"/>
                <a:sym typeface="Wingdings 2" panose="05020102010507070707" pitchFamily="18" charset="2"/>
              </a:rPr>
              <a:t>-مراحل طراحی، انجام و گزارش- </a:t>
            </a:r>
            <a:r>
              <a:rPr lang="fa-IR" dirty="0" smtClean="0">
                <a:solidFill>
                  <a:srgbClr val="FF00FF"/>
                </a:solidFill>
                <a:cs typeface="B Nazanin" panose="00000400000000000000" pitchFamily="2" charset="-78"/>
                <a:sym typeface="Wingdings 2" panose="05020102010507070707" pitchFamily="18" charset="2"/>
              </a:rPr>
              <a:t>پایان‌نامه می‌باشد. </a:t>
            </a:r>
            <a:endParaRPr lang="en-US" dirty="0">
              <a:solidFill>
                <a:srgbClr val="FF00FF"/>
              </a:solidFill>
              <a:cs typeface="B Nazanin" panose="00000400000000000000" pitchFamily="2" charset="-78"/>
            </a:endParaRPr>
          </a:p>
        </p:txBody>
      </p:sp>
      <p:sp>
        <p:nvSpPr>
          <p:cNvPr id="4" name="TextBox 3"/>
          <p:cNvSpPr txBox="1"/>
          <p:nvPr/>
        </p:nvSpPr>
        <p:spPr>
          <a:xfrm>
            <a:off x="2210588" y="4797152"/>
            <a:ext cx="6696744" cy="1077218"/>
          </a:xfrm>
          <a:prstGeom prst="rect">
            <a:avLst/>
          </a:prstGeom>
          <a:noFill/>
        </p:spPr>
        <p:txBody>
          <a:bodyPr wrap="square" rtlCol="1">
            <a:spAutoFit/>
          </a:bodyPr>
          <a:lstStyle/>
          <a:p>
            <a:pPr algn="r" rtl="1">
              <a:lnSpc>
                <a:spcPct val="200000"/>
              </a:lnSpc>
            </a:pPr>
            <a:r>
              <a:rPr lang="fa-IR" sz="1600" dirty="0" smtClean="0">
                <a:solidFill>
                  <a:srgbClr val="008000"/>
                </a:solidFill>
                <a:cs typeface="B Titr" panose="00000700000000000000" pitchFamily="2" charset="-78"/>
              </a:rPr>
              <a:t>موارد برون‌سپاری پایان‌نامه خود را نام ببرید.</a:t>
            </a:r>
          </a:p>
          <a:p>
            <a:pPr algn="r" rtl="1">
              <a:lnSpc>
                <a:spcPct val="200000"/>
              </a:lnSpc>
            </a:pPr>
            <a:r>
              <a:rPr lang="fa-IR" sz="1600" dirty="0" smtClean="0">
                <a:cs typeface="B Titr" panose="00000700000000000000" pitchFamily="2" charset="-78"/>
              </a:rPr>
              <a:t>1-...			2-...			3-...		4-...</a:t>
            </a:r>
            <a:endParaRPr lang="fa-IR" sz="1600" dirty="0">
              <a:cs typeface="B Titr" panose="00000700000000000000" pitchFamily="2" charset="-78"/>
            </a:endParaRPr>
          </a:p>
        </p:txBody>
      </p:sp>
      <p:pic>
        <p:nvPicPr>
          <p:cNvPr id="5" name="Picture 4"/>
          <p:cNvPicPr/>
          <p:nvPr/>
        </p:nvPicPr>
        <p:blipFill>
          <a:blip r:embed="rId2" cstate="print">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11200"/>
                    </a14:imgEffect>
                    <a14:imgEffect>
                      <a14:saturation sat="400000"/>
                    </a14:imgEffect>
                  </a14:imgLayer>
                </a14:imgProps>
              </a:ext>
            </a:extLst>
          </a:blip>
          <a:srcRect/>
          <a:stretch>
            <a:fillRect/>
          </a:stretch>
        </p:blipFill>
        <p:spPr bwMode="auto">
          <a:xfrm>
            <a:off x="251520" y="116632"/>
            <a:ext cx="504056" cy="467889"/>
          </a:xfrm>
          <a:prstGeom prst="rect">
            <a:avLst/>
          </a:prstGeom>
          <a:noFill/>
          <a:ln w="9525">
            <a:solidFill>
              <a:srgbClr val="C00000"/>
            </a:solidFill>
            <a:miter lim="800000"/>
            <a:headEnd/>
            <a:tailEnd/>
          </a:ln>
        </p:spPr>
      </p:pic>
    </p:spTree>
    <p:extLst>
      <p:ext uri="{BB962C8B-B14F-4D97-AF65-F5344CB8AC3E}">
        <p14:creationId xmlns:p14="http://schemas.microsoft.com/office/powerpoint/2010/main" val="3833074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5258" y="1379576"/>
            <a:ext cx="8357221" cy="4605107"/>
          </a:xfrm>
          <a:prstGeom prst="rect">
            <a:avLst/>
          </a:prstGeom>
          <a:noFill/>
        </p:spPr>
        <p:txBody>
          <a:bodyPr wrap="square" rtlCol="1">
            <a:spAutoFit/>
          </a:bodyPr>
          <a:lstStyle/>
          <a:p>
            <a:pPr marL="214313" indent="-214313" algn="r" rtl="1">
              <a:lnSpc>
                <a:spcPct val="150000"/>
              </a:lnSpc>
              <a:buFont typeface="Wingdings" panose="05000000000000000000" pitchFamily="2" charset="2"/>
              <a:buChar char="§"/>
            </a:pPr>
            <a:r>
              <a:rPr lang="fa-IR" sz="1350" b="1" dirty="0">
                <a:cs typeface="B Nazanin" panose="00000400000000000000" pitchFamily="2" charset="-78"/>
              </a:rPr>
              <a:t>این الگو به منظور راهنمائی برای </a:t>
            </a:r>
            <a:r>
              <a:rPr lang="fa-IR" sz="1350" b="1" dirty="0" smtClean="0">
                <a:cs typeface="B Nazanin" panose="00000400000000000000" pitchFamily="2" charset="-78"/>
              </a:rPr>
              <a:t>ارائه پروپوزال در جلسه شورای پژوهشی دانشکده پزشکی دانشگاه علوم پزشکی کاشان تهیه </a:t>
            </a:r>
            <a:r>
              <a:rPr lang="fa-IR" sz="1350" b="1" dirty="0">
                <a:cs typeface="B Nazanin" panose="00000400000000000000" pitchFamily="2" charset="-78"/>
              </a:rPr>
              <a:t>شده است</a:t>
            </a:r>
            <a:r>
              <a:rPr lang="fa-IR" sz="1350" b="1" dirty="0" smtClean="0">
                <a:cs typeface="B Nazanin" panose="00000400000000000000" pitchFamily="2" charset="-78"/>
              </a:rPr>
              <a:t>. </a:t>
            </a:r>
          </a:p>
          <a:p>
            <a:pPr marL="214313" indent="-214313" algn="r" rtl="1">
              <a:lnSpc>
                <a:spcPct val="150000"/>
              </a:lnSpc>
              <a:buFont typeface="Wingdings" panose="05000000000000000000" pitchFamily="2" charset="2"/>
              <a:buChar char="§"/>
            </a:pPr>
            <a:r>
              <a:rPr lang="fa-IR" sz="1350" b="1" dirty="0" smtClean="0">
                <a:solidFill>
                  <a:srgbClr val="0000FF"/>
                </a:solidFill>
                <a:cs typeface="B Titr" panose="00000700000000000000" pitchFamily="2" charset="-78"/>
              </a:rPr>
              <a:t>لطفا بدون تغییر در فرمت از همین الگو استفاده کنید.</a:t>
            </a:r>
            <a:endParaRPr lang="fa-IR" sz="1350" b="1" dirty="0">
              <a:solidFill>
                <a:srgbClr val="0000FF"/>
              </a:solidFill>
              <a:cs typeface="B Titr" panose="00000700000000000000" pitchFamily="2" charset="-78"/>
            </a:endParaRPr>
          </a:p>
          <a:p>
            <a:pPr marL="214313" indent="-214313" algn="r" rtl="1">
              <a:lnSpc>
                <a:spcPct val="150000"/>
              </a:lnSpc>
              <a:buFont typeface="Wingdings" panose="05000000000000000000" pitchFamily="2" charset="2"/>
              <a:buChar char="§"/>
            </a:pPr>
            <a:r>
              <a:rPr lang="fa-IR" sz="1350" b="1" dirty="0" smtClean="0">
                <a:cs typeface="B Nazanin" panose="00000400000000000000" pitchFamily="2" charset="-78"/>
              </a:rPr>
              <a:t>در </a:t>
            </a:r>
            <a:r>
              <a:rPr lang="fa-IR" sz="1350" b="1" dirty="0">
                <a:cs typeface="B Nazanin" panose="00000400000000000000" pitchFamily="2" charset="-78"/>
              </a:rPr>
              <a:t>هر اسلاید بیشتر از 8 سطر و در هر سطر بیشتر از 8 کلمه نباشد. (عدد 8 و 8 استاندارد یک اسلاید در </a:t>
            </a:r>
            <a:r>
              <a:rPr lang="en-US" sz="1350" b="1" dirty="0">
                <a:cs typeface="B Nazanin" panose="00000400000000000000" pitchFamily="2" charset="-78"/>
              </a:rPr>
              <a:t>power point</a:t>
            </a:r>
            <a:r>
              <a:rPr lang="fa-IR" sz="1350" b="1" dirty="0">
                <a:cs typeface="B Nazanin" panose="00000400000000000000" pitchFamily="2" charset="-78"/>
              </a:rPr>
              <a:t> است).</a:t>
            </a:r>
          </a:p>
          <a:p>
            <a:pPr marL="214313" indent="-214313" algn="r" rtl="1">
              <a:lnSpc>
                <a:spcPct val="150000"/>
              </a:lnSpc>
              <a:buFont typeface="Wingdings" panose="05000000000000000000" pitchFamily="2" charset="2"/>
              <a:buChar char="§"/>
            </a:pPr>
            <a:r>
              <a:rPr lang="fa-IR" sz="2000" b="1" dirty="0" smtClean="0">
                <a:solidFill>
                  <a:srgbClr val="FF0000"/>
                </a:solidFill>
                <a:cs typeface="B Titr" panose="00000700000000000000" pitchFamily="2" charset="-78"/>
              </a:rPr>
              <a:t>زمان ارائه پروپوزال شما 12 دقیقه </a:t>
            </a:r>
            <a:r>
              <a:rPr lang="fa-IR" sz="1400" b="1" dirty="0" smtClean="0">
                <a:cs typeface="B Nazanin" panose="00000400000000000000" pitchFamily="2" charset="-78"/>
              </a:rPr>
              <a:t>است، لطفا زمان را مدیریت کنید.</a:t>
            </a:r>
            <a:endParaRPr lang="fa-IR" sz="1400" b="1" dirty="0">
              <a:cs typeface="B Nazanin" panose="00000400000000000000" pitchFamily="2" charset="-78"/>
            </a:endParaRPr>
          </a:p>
          <a:p>
            <a:pPr marL="214313" indent="-214313" algn="r" rtl="1">
              <a:lnSpc>
                <a:spcPct val="150000"/>
              </a:lnSpc>
              <a:buFont typeface="Wingdings" panose="05000000000000000000" pitchFamily="2" charset="2"/>
              <a:buChar char="§"/>
            </a:pPr>
            <a:r>
              <a:rPr lang="fa-IR" sz="1350" b="1" dirty="0" smtClean="0">
                <a:cs typeface="B Nazanin" panose="00000400000000000000" pitchFamily="2" charset="-78"/>
              </a:rPr>
              <a:t>در </a:t>
            </a:r>
            <a:r>
              <a:rPr lang="fa-IR" sz="1350" b="1" dirty="0">
                <a:cs typeface="B Nazanin" panose="00000400000000000000" pitchFamily="2" charset="-78"/>
              </a:rPr>
              <a:t>اسلایدها مطالب را از پایان‌نامه </a:t>
            </a:r>
            <a:r>
              <a:rPr lang="en-US" sz="1350" b="1" dirty="0">
                <a:cs typeface="B Nazanin" panose="00000400000000000000" pitchFamily="2" charset="-78"/>
              </a:rPr>
              <a:t> copy and paste</a:t>
            </a:r>
            <a:r>
              <a:rPr lang="fa-IR" sz="1350" b="1" dirty="0">
                <a:cs typeface="B Nazanin" panose="00000400000000000000" pitchFamily="2" charset="-78"/>
              </a:rPr>
              <a:t> نکنید.</a:t>
            </a:r>
          </a:p>
          <a:p>
            <a:pPr marL="214313" indent="-214313" algn="r" rtl="1">
              <a:lnSpc>
                <a:spcPct val="150000"/>
              </a:lnSpc>
              <a:buFont typeface="Wingdings" panose="05000000000000000000" pitchFamily="2" charset="2"/>
              <a:buChar char="§"/>
            </a:pPr>
            <a:r>
              <a:rPr lang="fa-IR" sz="1200" b="1" dirty="0">
                <a:solidFill>
                  <a:srgbClr val="FF0000"/>
                </a:solidFill>
                <a:cs typeface="B Titr" panose="00000700000000000000" pitchFamily="2" charset="-78"/>
              </a:rPr>
              <a:t>شما باید صحبت </a:t>
            </a:r>
            <a:r>
              <a:rPr lang="fa-IR" sz="1200" b="1" dirty="0" smtClean="0">
                <a:solidFill>
                  <a:srgbClr val="FF0000"/>
                </a:solidFill>
                <a:cs typeface="B Titr" panose="00000700000000000000" pitchFamily="2" charset="-78"/>
              </a:rPr>
              <a:t>کنید</a:t>
            </a:r>
            <a:r>
              <a:rPr lang="en-US" sz="1200" b="1" dirty="0" smtClean="0">
                <a:solidFill>
                  <a:srgbClr val="FF0000"/>
                </a:solidFill>
                <a:cs typeface="B Titr" panose="00000700000000000000" pitchFamily="2" charset="-78"/>
              </a:rPr>
              <a:t>(please presenting)</a:t>
            </a:r>
            <a:r>
              <a:rPr lang="fa-IR" sz="1200" b="1" dirty="0" smtClean="0">
                <a:solidFill>
                  <a:srgbClr val="FF0000"/>
                </a:solidFill>
                <a:cs typeface="B Titr" panose="00000700000000000000" pitchFamily="2" charset="-78"/>
              </a:rPr>
              <a:t>، </a:t>
            </a:r>
            <a:r>
              <a:rPr lang="fa-IR" sz="1200" b="1" dirty="0">
                <a:solidFill>
                  <a:srgbClr val="FF0000"/>
                </a:solidFill>
                <a:cs typeface="B Titr" panose="00000700000000000000" pitchFamily="2" charset="-78"/>
              </a:rPr>
              <a:t>از روی اسلایدها </a:t>
            </a:r>
            <a:r>
              <a:rPr lang="fa-IR" sz="1200" b="1" dirty="0" smtClean="0">
                <a:solidFill>
                  <a:srgbClr val="FF0000"/>
                </a:solidFill>
                <a:cs typeface="B Titr" panose="00000700000000000000" pitchFamily="2" charset="-78"/>
              </a:rPr>
              <a:t>نخوانید</a:t>
            </a:r>
            <a:r>
              <a:rPr lang="fa-IR" sz="1200" b="1" dirty="0">
                <a:solidFill>
                  <a:srgbClr val="FF0000"/>
                </a:solidFill>
                <a:cs typeface="B Titr" panose="00000700000000000000" pitchFamily="2" charset="-78"/>
              </a:rPr>
              <a:t>. </a:t>
            </a:r>
            <a:r>
              <a:rPr lang="fa-IR" sz="1350" b="1" dirty="0">
                <a:cs typeface="B Nazanin" panose="00000400000000000000" pitchFamily="2" charset="-78"/>
              </a:rPr>
              <a:t>(خواندن از روی </a:t>
            </a:r>
            <a:r>
              <a:rPr lang="fa-IR" sz="1350" b="1" dirty="0" smtClean="0">
                <a:cs typeface="B Nazanin" panose="00000400000000000000" pitchFamily="2" charset="-78"/>
              </a:rPr>
              <a:t>اسلاید نشانه عدم تسلط شما است و </a:t>
            </a:r>
            <a:r>
              <a:rPr lang="fa-IR" sz="1350" b="1" dirty="0">
                <a:cs typeface="B Nazanin" panose="00000400000000000000" pitchFamily="2" charset="-78"/>
              </a:rPr>
              <a:t>برای شنوندگان </a:t>
            </a:r>
            <a:r>
              <a:rPr lang="fa-IR" sz="1350" b="1" dirty="0" smtClean="0">
                <a:cs typeface="B Nazanin" panose="00000400000000000000" pitchFamily="2" charset="-78"/>
              </a:rPr>
              <a:t>خسته‌کننده </a:t>
            </a:r>
            <a:r>
              <a:rPr lang="fa-IR" sz="1350" b="1" dirty="0">
                <a:cs typeface="B Nazanin" panose="00000400000000000000" pitchFamily="2" charset="-78"/>
              </a:rPr>
              <a:t>است).</a:t>
            </a:r>
          </a:p>
          <a:p>
            <a:pPr marL="214313" indent="-214313" algn="r" rtl="1">
              <a:lnSpc>
                <a:spcPct val="150000"/>
              </a:lnSpc>
              <a:buFont typeface="Wingdings" panose="05000000000000000000" pitchFamily="2" charset="2"/>
              <a:buChar char="§"/>
            </a:pPr>
            <a:r>
              <a:rPr lang="fa-IR" sz="1350" b="1" dirty="0">
                <a:cs typeface="B Nazanin" panose="00000400000000000000" pitchFamily="2" charset="-78"/>
              </a:rPr>
              <a:t>تاکید می‌گردد، در هیچ ارائه علمی (دفاع پروپوزال، دفاع پایان‌نامه، کنفرانس، سمینار، همایش و ...) در داخل کشور و یا خارج کشور به زبان فارسی و یا انگلیسی از روی اسلاید نخوانید.</a:t>
            </a:r>
          </a:p>
          <a:p>
            <a:pPr marL="214313" indent="-214313" algn="r" rtl="1">
              <a:lnSpc>
                <a:spcPct val="150000"/>
              </a:lnSpc>
              <a:buFont typeface="Wingdings" panose="05000000000000000000" pitchFamily="2" charset="2"/>
              <a:buChar char="§"/>
            </a:pPr>
            <a:r>
              <a:rPr lang="fa-IR" sz="1350" b="1" dirty="0" smtClean="0">
                <a:cs typeface="B Nazanin" panose="00000400000000000000" pitchFamily="2" charset="-78"/>
              </a:rPr>
              <a:t>بیشتر </a:t>
            </a:r>
            <a:r>
              <a:rPr lang="fa-IR" sz="1350" b="1" dirty="0">
                <a:cs typeface="B Nazanin" panose="00000400000000000000" pitchFamily="2" charset="-78"/>
              </a:rPr>
              <a:t>از معمول </a:t>
            </a:r>
            <a:r>
              <a:rPr lang="en-US" sz="1350" b="1" dirty="0">
                <a:cs typeface="B Nazanin" panose="00000400000000000000" pitchFamily="2" charset="-78"/>
              </a:rPr>
              <a:t>animation</a:t>
            </a:r>
            <a:r>
              <a:rPr lang="fa-IR" sz="1350" b="1" dirty="0">
                <a:cs typeface="B Nazanin" panose="00000400000000000000" pitchFamily="2" charset="-78"/>
              </a:rPr>
              <a:t> استفاده نکنید.</a:t>
            </a:r>
          </a:p>
          <a:p>
            <a:pPr marL="214313" indent="-214313" algn="r" rtl="1">
              <a:lnSpc>
                <a:spcPct val="150000"/>
              </a:lnSpc>
              <a:buFont typeface="Wingdings" panose="05000000000000000000" pitchFamily="2" charset="2"/>
              <a:buChar char="§"/>
            </a:pPr>
            <a:r>
              <a:rPr lang="fa-IR" sz="1350" b="1" dirty="0">
                <a:cs typeface="B Nazanin" panose="00000400000000000000" pitchFamily="2" charset="-78"/>
              </a:rPr>
              <a:t>آرام، مفهوم و با صدای بلند و اعتماد به‌نفس صحبت کنید</a:t>
            </a:r>
            <a:r>
              <a:rPr lang="fa-IR" sz="1350" b="1" dirty="0" smtClean="0">
                <a:cs typeface="B Nazanin" panose="00000400000000000000" pitchFamily="2" charset="-78"/>
              </a:rPr>
              <a:t>.</a:t>
            </a:r>
          </a:p>
          <a:p>
            <a:pPr marL="214313" indent="-214313" algn="r" rtl="1">
              <a:lnSpc>
                <a:spcPct val="150000"/>
              </a:lnSpc>
              <a:buFont typeface="Wingdings" panose="05000000000000000000" pitchFamily="2" charset="2"/>
              <a:buChar char="§"/>
            </a:pPr>
            <a:r>
              <a:rPr lang="fa-IR" sz="1350" b="1" dirty="0" smtClean="0">
                <a:cs typeface="B Nazanin" panose="00000400000000000000" pitchFamily="2" charset="-78"/>
              </a:rPr>
              <a:t>بیان مسئله </a:t>
            </a:r>
            <a:r>
              <a:rPr lang="fa-IR" sz="1350" b="1" dirty="0">
                <a:cs typeface="B Nazanin" panose="00000400000000000000" pitchFamily="2" charset="-78"/>
              </a:rPr>
              <a:t>و </a:t>
            </a:r>
            <a:r>
              <a:rPr lang="fa-IR" sz="1350" b="1" dirty="0" smtClean="0">
                <a:cs typeface="B Nazanin" panose="00000400000000000000" pitchFamily="2" charset="-78"/>
              </a:rPr>
              <a:t>مرور </a:t>
            </a:r>
            <a:r>
              <a:rPr lang="fa-IR" sz="1350" b="1" dirty="0">
                <a:cs typeface="B Nazanin" panose="00000400000000000000" pitchFamily="2" charset="-78"/>
              </a:rPr>
              <a:t>متون را چند دقیقه حداکثر 4 دقیقه مطرح کنید، در انتهای این قسمت خیلی خلاصه بگوئید هدف از انجام این پژوهش چیست؟ بیشتر زمان خود را به روش کار اختصاص دهید.</a:t>
            </a:r>
          </a:p>
          <a:p>
            <a:pPr marL="214313" indent="-214313" algn="r" rtl="1">
              <a:lnSpc>
                <a:spcPct val="150000"/>
              </a:lnSpc>
              <a:buFont typeface="Wingdings" panose="05000000000000000000" pitchFamily="2" charset="2"/>
              <a:buChar char="§"/>
            </a:pPr>
            <a:r>
              <a:rPr lang="fa-IR" sz="1350" b="1" dirty="0" smtClean="0">
                <a:cs typeface="B Nazanin" panose="00000400000000000000" pitchFamily="2" charset="-78"/>
              </a:rPr>
              <a:t>موارد مهم ارائه یک پروپوزال: بیان مسئله، مرور متون، اهداف، روش کار و متغییرها است</a:t>
            </a:r>
            <a:endParaRPr lang="fa-IR" sz="1350" b="1" dirty="0">
              <a:cs typeface="B Nazanin" panose="00000400000000000000" pitchFamily="2" charset="-78"/>
            </a:endParaRPr>
          </a:p>
        </p:txBody>
      </p:sp>
      <p:sp>
        <p:nvSpPr>
          <p:cNvPr id="3" name="TextBox 2"/>
          <p:cNvSpPr txBox="1"/>
          <p:nvPr/>
        </p:nvSpPr>
        <p:spPr>
          <a:xfrm>
            <a:off x="6111727" y="1102576"/>
            <a:ext cx="2532185" cy="300082"/>
          </a:xfrm>
          <a:prstGeom prst="rect">
            <a:avLst/>
          </a:prstGeom>
          <a:noFill/>
        </p:spPr>
        <p:txBody>
          <a:bodyPr wrap="square" rtlCol="1">
            <a:spAutoFit/>
          </a:bodyPr>
          <a:lstStyle/>
          <a:p>
            <a:pPr algn="r" rtl="1"/>
            <a:r>
              <a:rPr lang="fa-IR" sz="1350" dirty="0">
                <a:cs typeface="B Titr" panose="00000700000000000000" pitchFamily="2" charset="-78"/>
              </a:rPr>
              <a:t>راهنمائی‌ کلی برای تهیه اسلاید</a:t>
            </a:r>
          </a:p>
        </p:txBody>
      </p:sp>
      <p:pic>
        <p:nvPicPr>
          <p:cNvPr id="4" name="Picture 3"/>
          <p:cNvPicPr/>
          <p:nvPr/>
        </p:nvPicPr>
        <p:blipFill>
          <a:blip r:embed="rId2" cstate="print">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11200"/>
                    </a14:imgEffect>
                    <a14:imgEffect>
                      <a14:saturation sat="400000"/>
                    </a14:imgEffect>
                  </a14:imgLayer>
                </a14:imgProps>
              </a:ext>
            </a:extLst>
          </a:blip>
          <a:srcRect/>
          <a:stretch>
            <a:fillRect/>
          </a:stretch>
        </p:blipFill>
        <p:spPr bwMode="auto">
          <a:xfrm>
            <a:off x="251520" y="116632"/>
            <a:ext cx="504056" cy="467889"/>
          </a:xfrm>
          <a:prstGeom prst="rect">
            <a:avLst/>
          </a:prstGeom>
          <a:noFill/>
          <a:ln w="9525">
            <a:solidFill>
              <a:srgbClr val="C00000"/>
            </a:solidFill>
            <a:miter lim="800000"/>
            <a:headEnd/>
            <a:tailEnd/>
          </a:ln>
        </p:spPr>
      </p:pic>
      <p:sp>
        <p:nvSpPr>
          <p:cNvPr id="5" name="Slide Number Placeholder 1"/>
          <p:cNvSpPr>
            <a:spLocks noGrp="1"/>
          </p:cNvSpPr>
          <p:nvPr>
            <p:ph type="sldNum" sz="quarter" idx="12"/>
          </p:nvPr>
        </p:nvSpPr>
        <p:spPr>
          <a:xfrm>
            <a:off x="535259" y="677759"/>
            <a:ext cx="584978" cy="574858"/>
          </a:xfrm>
        </p:spPr>
        <p:txBody>
          <a:bodyPr/>
          <a:lstStyle/>
          <a:p>
            <a:fld id="{03D75743-879A-44A4-9263-9DE3E0A0BE64}" type="slidenum">
              <a:rPr lang="fa-IR" sz="1600" smtClean="0">
                <a:cs typeface="B Titr" panose="00000700000000000000" pitchFamily="2" charset="-78"/>
              </a:rPr>
              <a:pPr/>
              <a:t>2</a:t>
            </a:fld>
            <a:endParaRPr lang="fa-IR" sz="1600" dirty="0">
              <a:cs typeface="B Titr" panose="00000700000000000000" pitchFamily="2" charset="-78"/>
            </a:endParaRPr>
          </a:p>
        </p:txBody>
      </p:sp>
    </p:spTree>
    <p:extLst>
      <p:ext uri="{BB962C8B-B14F-4D97-AF65-F5344CB8AC3E}">
        <p14:creationId xmlns:p14="http://schemas.microsoft.com/office/powerpoint/2010/main" val="32447067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068030" y="332656"/>
            <a:ext cx="1382110" cy="369332"/>
          </a:xfrm>
          <a:prstGeom prst="rect">
            <a:avLst/>
          </a:prstGeom>
        </p:spPr>
        <p:txBody>
          <a:bodyPr wrap="none">
            <a:spAutoFit/>
          </a:bodyPr>
          <a:lstStyle/>
          <a:p>
            <a:r>
              <a:rPr lang="ar-SA" b="1" dirty="0">
                <a:solidFill>
                  <a:srgbClr val="0000FF"/>
                </a:solidFill>
                <a:latin typeface="Times New Roman" panose="02020603050405020304" pitchFamily="18" charset="0"/>
                <a:ea typeface="Times New Roman" panose="02020603050405020304" pitchFamily="18" charset="0"/>
                <a:cs typeface="B Titr" pitchFamily="2" charset="-78"/>
              </a:rPr>
              <a:t>جدول متغيرها </a:t>
            </a:r>
            <a:endParaRPr lang="en-US" b="1" dirty="0">
              <a:solidFill>
                <a:srgbClr val="0000FF"/>
              </a:solidFill>
              <a:cs typeface="B Titr" pitchFamily="2" charset="-78"/>
            </a:endParaRPr>
          </a:p>
        </p:txBody>
      </p:sp>
      <p:graphicFrame>
        <p:nvGraphicFramePr>
          <p:cNvPr id="6" name="Table 5"/>
          <p:cNvGraphicFramePr>
            <a:graphicFrameLocks noGrp="1"/>
          </p:cNvGraphicFramePr>
          <p:nvPr>
            <p:extLst>
              <p:ext uri="{D42A27DB-BD31-4B8C-83A1-F6EECF244321}">
                <p14:modId xmlns:p14="http://schemas.microsoft.com/office/powerpoint/2010/main" val="2294240974"/>
              </p:ext>
            </p:extLst>
          </p:nvPr>
        </p:nvGraphicFramePr>
        <p:xfrm>
          <a:off x="1403648" y="764704"/>
          <a:ext cx="6912765" cy="4381595"/>
        </p:xfrm>
        <a:graphic>
          <a:graphicData uri="http://schemas.openxmlformats.org/drawingml/2006/table">
            <a:tbl>
              <a:tblPr rtl="1"/>
              <a:tblGrid>
                <a:gridCol w="495859">
                  <a:extLst>
                    <a:ext uri="{9D8B030D-6E8A-4147-A177-3AD203B41FA5}">
                      <a16:colId xmlns:a16="http://schemas.microsoft.com/office/drawing/2014/main" val="20000"/>
                    </a:ext>
                  </a:extLst>
                </a:gridCol>
                <a:gridCol w="1230551">
                  <a:extLst>
                    <a:ext uri="{9D8B030D-6E8A-4147-A177-3AD203B41FA5}">
                      <a16:colId xmlns:a16="http://schemas.microsoft.com/office/drawing/2014/main" val="20001"/>
                    </a:ext>
                  </a:extLst>
                </a:gridCol>
                <a:gridCol w="495859">
                  <a:extLst>
                    <a:ext uri="{9D8B030D-6E8A-4147-A177-3AD203B41FA5}">
                      <a16:colId xmlns:a16="http://schemas.microsoft.com/office/drawing/2014/main" val="20002"/>
                    </a:ext>
                  </a:extLst>
                </a:gridCol>
                <a:gridCol w="474507">
                  <a:extLst>
                    <a:ext uri="{9D8B030D-6E8A-4147-A177-3AD203B41FA5}">
                      <a16:colId xmlns:a16="http://schemas.microsoft.com/office/drawing/2014/main" val="20003"/>
                    </a:ext>
                  </a:extLst>
                </a:gridCol>
                <a:gridCol w="403330">
                  <a:extLst>
                    <a:ext uri="{9D8B030D-6E8A-4147-A177-3AD203B41FA5}">
                      <a16:colId xmlns:a16="http://schemas.microsoft.com/office/drawing/2014/main" val="20004"/>
                    </a:ext>
                  </a:extLst>
                </a:gridCol>
                <a:gridCol w="427056">
                  <a:extLst>
                    <a:ext uri="{9D8B030D-6E8A-4147-A177-3AD203B41FA5}">
                      <a16:colId xmlns:a16="http://schemas.microsoft.com/office/drawing/2014/main" val="20005"/>
                    </a:ext>
                  </a:extLst>
                </a:gridCol>
                <a:gridCol w="427056">
                  <a:extLst>
                    <a:ext uri="{9D8B030D-6E8A-4147-A177-3AD203B41FA5}">
                      <a16:colId xmlns:a16="http://schemas.microsoft.com/office/drawing/2014/main" val="20006"/>
                    </a:ext>
                  </a:extLst>
                </a:gridCol>
                <a:gridCol w="527711">
                  <a:extLst>
                    <a:ext uri="{9D8B030D-6E8A-4147-A177-3AD203B41FA5}">
                      <a16:colId xmlns:a16="http://schemas.microsoft.com/office/drawing/2014/main" val="20007"/>
                    </a:ext>
                  </a:extLst>
                </a:gridCol>
                <a:gridCol w="2430836">
                  <a:extLst>
                    <a:ext uri="{9D8B030D-6E8A-4147-A177-3AD203B41FA5}">
                      <a16:colId xmlns:a16="http://schemas.microsoft.com/office/drawing/2014/main" val="20008"/>
                    </a:ext>
                  </a:extLst>
                </a:gridCol>
              </a:tblGrid>
              <a:tr h="317598">
                <a:tc rowSpan="2">
                  <a:txBody>
                    <a:bodyPr/>
                    <a:lstStyle/>
                    <a:p>
                      <a:pPr marL="71755" marR="71755" algn="ctr" rtl="0">
                        <a:spcAft>
                          <a:spcPts val="0"/>
                        </a:spcAft>
                      </a:pPr>
                      <a:r>
                        <a:rPr lang="fa-IR" sz="1050" b="1" dirty="0">
                          <a:latin typeface="Tahoma"/>
                          <a:ea typeface="SimSun"/>
                          <a:cs typeface="B Titr" pitchFamily="2" charset="-78"/>
                        </a:rPr>
                        <a:t>رديف</a:t>
                      </a:r>
                      <a:endParaRPr lang="en-US" sz="1800" dirty="0">
                        <a:latin typeface="Times New Roman"/>
                        <a:ea typeface="SimSun"/>
                        <a:cs typeface="B Titr" pitchFamily="2" charset="-78"/>
                      </a:endParaRPr>
                    </a:p>
                  </a:txBody>
                  <a:tcPr marL="67922" marR="67922" marT="0" marB="0" vert="vert27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CCCCC"/>
                    </a:solidFill>
                  </a:tcPr>
                </a:tc>
                <a:tc rowSpan="2">
                  <a:txBody>
                    <a:bodyPr/>
                    <a:lstStyle/>
                    <a:p>
                      <a:pPr algn="ctr" rtl="0">
                        <a:spcAft>
                          <a:spcPts val="0"/>
                        </a:spcAft>
                      </a:pPr>
                      <a:r>
                        <a:rPr lang="fa-IR" sz="1050" b="1" dirty="0">
                          <a:latin typeface="Tahoma"/>
                          <a:ea typeface="SimSun"/>
                          <a:cs typeface="B Titr" pitchFamily="2" charset="-78"/>
                        </a:rPr>
                        <a:t>عنوان متغير</a:t>
                      </a:r>
                      <a:endParaRPr lang="en-US" sz="1800" dirty="0">
                        <a:latin typeface="Times New Roman"/>
                        <a:ea typeface="SimSun"/>
                        <a:cs typeface="B Titr" pitchFamily="2" charset="-78"/>
                      </a:endParaRPr>
                    </a:p>
                  </a:txBody>
                  <a:tcPr marL="67922" marR="67922"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CCCCC"/>
                    </a:solidFill>
                  </a:tcPr>
                </a:tc>
                <a:tc gridSpan="4">
                  <a:txBody>
                    <a:bodyPr/>
                    <a:lstStyle/>
                    <a:p>
                      <a:pPr algn="ctr" rtl="0">
                        <a:spcAft>
                          <a:spcPts val="0"/>
                        </a:spcAft>
                      </a:pPr>
                      <a:r>
                        <a:rPr lang="fa-IR" sz="1050" b="1">
                          <a:latin typeface="Tahoma"/>
                          <a:ea typeface="SimSun"/>
                          <a:cs typeface="B Titr" pitchFamily="2" charset="-78"/>
                        </a:rPr>
                        <a:t>نوع (نقش) متغير</a:t>
                      </a:r>
                      <a:endParaRPr lang="en-US" sz="1800">
                        <a:latin typeface="Times New Roman"/>
                        <a:ea typeface="SimSun"/>
                        <a:cs typeface="B Titr" pitchFamily="2" charset="-78"/>
                      </a:endParaRPr>
                    </a:p>
                  </a:txBody>
                  <a:tcPr marL="67922" marR="67922"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CCCCC"/>
                    </a:solid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gridSpan="2">
                  <a:txBody>
                    <a:bodyPr/>
                    <a:lstStyle/>
                    <a:p>
                      <a:pPr algn="ctr" rtl="0">
                        <a:spcAft>
                          <a:spcPts val="0"/>
                        </a:spcAft>
                      </a:pPr>
                      <a:r>
                        <a:rPr lang="fa-IR" sz="1050" b="1">
                          <a:latin typeface="Tahoma"/>
                          <a:ea typeface="SimSun"/>
                          <a:cs typeface="B Titr" pitchFamily="2" charset="-78"/>
                        </a:rPr>
                        <a:t>خصوصیات متغیر</a:t>
                      </a:r>
                      <a:endParaRPr lang="en-US" sz="1800">
                        <a:latin typeface="Times New Roman"/>
                        <a:ea typeface="SimSun"/>
                        <a:cs typeface="B Titr" pitchFamily="2" charset="-78"/>
                      </a:endParaRPr>
                    </a:p>
                  </a:txBody>
                  <a:tcPr marL="67922" marR="67922"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CCCCC"/>
                    </a:solidFill>
                  </a:tcPr>
                </a:tc>
                <a:tc hMerge="1">
                  <a:txBody>
                    <a:bodyPr/>
                    <a:lstStyle/>
                    <a:p>
                      <a:pPr rtl="1"/>
                      <a:endParaRPr lang="fa-IR"/>
                    </a:p>
                  </a:txBody>
                  <a:tcPr/>
                </a:tc>
                <a:tc rowSpan="2">
                  <a:txBody>
                    <a:bodyPr/>
                    <a:lstStyle/>
                    <a:p>
                      <a:pPr algn="ctr" rtl="0">
                        <a:spcAft>
                          <a:spcPts val="0"/>
                        </a:spcAft>
                      </a:pPr>
                      <a:r>
                        <a:rPr lang="fa-IR" sz="1050" b="1" dirty="0">
                          <a:latin typeface="Tahoma"/>
                          <a:ea typeface="SimSun"/>
                          <a:cs typeface="B Titr" pitchFamily="2" charset="-78"/>
                        </a:rPr>
                        <a:t>مقياس</a:t>
                      </a:r>
                      <a:endParaRPr lang="en-US" sz="1800" dirty="0">
                        <a:latin typeface="Times New Roman"/>
                        <a:ea typeface="SimSun"/>
                        <a:cs typeface="B Titr" pitchFamily="2" charset="-78"/>
                      </a:endParaRPr>
                    </a:p>
                  </a:txBody>
                  <a:tcPr marL="67922" marR="67922"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CCCCC"/>
                    </a:solidFill>
                  </a:tcPr>
                </a:tc>
                <a:extLst>
                  <a:ext uri="{0D108BD9-81ED-4DB2-BD59-A6C34878D82A}">
                    <a16:rowId xmlns:a16="http://schemas.microsoft.com/office/drawing/2014/main" val="10000"/>
                  </a:ext>
                </a:extLst>
              </a:tr>
              <a:tr h="570419">
                <a:tc vMerge="1">
                  <a:txBody>
                    <a:bodyPr/>
                    <a:lstStyle/>
                    <a:p>
                      <a:pPr rtl="1"/>
                      <a:endParaRPr lang="fa-IR"/>
                    </a:p>
                  </a:txBody>
                  <a:tcPr/>
                </a:tc>
                <a:tc vMerge="1">
                  <a:txBody>
                    <a:bodyPr/>
                    <a:lstStyle/>
                    <a:p>
                      <a:pPr rtl="1"/>
                      <a:endParaRPr lang="fa-IR"/>
                    </a:p>
                  </a:txBody>
                  <a:tcPr/>
                </a:tc>
                <a:tc>
                  <a:txBody>
                    <a:bodyPr/>
                    <a:lstStyle/>
                    <a:p>
                      <a:pPr marL="71755" marR="71755" algn="ctr" rtl="0">
                        <a:spcAft>
                          <a:spcPts val="0"/>
                        </a:spcAft>
                      </a:pPr>
                      <a:r>
                        <a:rPr lang="fa-IR" sz="1050" b="1" dirty="0">
                          <a:latin typeface="Tahoma"/>
                          <a:ea typeface="SimSun"/>
                          <a:cs typeface="B Titr" pitchFamily="2" charset="-78"/>
                        </a:rPr>
                        <a:t>زمينه ای</a:t>
                      </a:r>
                      <a:endParaRPr lang="en-US" sz="1800" dirty="0">
                        <a:latin typeface="Times New Roman"/>
                        <a:ea typeface="SimSun"/>
                        <a:cs typeface="B Titr" pitchFamily="2" charset="-78"/>
                      </a:endParaRPr>
                    </a:p>
                  </a:txBody>
                  <a:tcPr marL="67922" marR="67922" marT="0" marB="0" vert="vert"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CCCCC"/>
                    </a:solidFill>
                  </a:tcPr>
                </a:tc>
                <a:tc>
                  <a:txBody>
                    <a:bodyPr/>
                    <a:lstStyle/>
                    <a:p>
                      <a:pPr marL="71755" marR="71755" algn="ctr" rtl="0">
                        <a:spcAft>
                          <a:spcPts val="0"/>
                        </a:spcAft>
                      </a:pPr>
                      <a:r>
                        <a:rPr lang="fa-IR" sz="1050" b="1" dirty="0">
                          <a:latin typeface="Tahoma"/>
                          <a:ea typeface="SimSun"/>
                          <a:cs typeface="B Titr" pitchFamily="2" charset="-78"/>
                        </a:rPr>
                        <a:t>مخدوش كننده</a:t>
                      </a:r>
                      <a:endParaRPr lang="en-US" sz="1800" dirty="0">
                        <a:latin typeface="Times New Roman"/>
                        <a:ea typeface="SimSun"/>
                        <a:cs typeface="B Titr" pitchFamily="2" charset="-78"/>
                      </a:endParaRPr>
                    </a:p>
                  </a:txBody>
                  <a:tcPr marL="67922" marR="67922" marT="0" marB="0" vert="vert"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CCCCC"/>
                    </a:solidFill>
                  </a:tcPr>
                </a:tc>
                <a:tc>
                  <a:txBody>
                    <a:bodyPr/>
                    <a:lstStyle/>
                    <a:p>
                      <a:pPr marL="71755" marR="71755" algn="ctr" rtl="0">
                        <a:spcAft>
                          <a:spcPts val="0"/>
                        </a:spcAft>
                      </a:pPr>
                      <a:r>
                        <a:rPr lang="fa-IR" sz="1050" b="1" dirty="0">
                          <a:latin typeface="Tahoma"/>
                          <a:ea typeface="SimSun"/>
                          <a:cs typeface="B Titr" pitchFamily="2" charset="-78"/>
                        </a:rPr>
                        <a:t>مستقل</a:t>
                      </a:r>
                      <a:endParaRPr lang="en-US" sz="1800" dirty="0">
                        <a:latin typeface="Times New Roman"/>
                        <a:ea typeface="SimSun"/>
                        <a:cs typeface="B Titr" pitchFamily="2" charset="-78"/>
                      </a:endParaRPr>
                    </a:p>
                  </a:txBody>
                  <a:tcPr marL="67922" marR="67922" marT="0" marB="0" vert="vert"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CCCCC"/>
                    </a:solidFill>
                  </a:tcPr>
                </a:tc>
                <a:tc>
                  <a:txBody>
                    <a:bodyPr/>
                    <a:lstStyle/>
                    <a:p>
                      <a:pPr marL="71755" marR="71755" algn="ctr" rtl="0">
                        <a:spcAft>
                          <a:spcPts val="0"/>
                        </a:spcAft>
                      </a:pPr>
                      <a:r>
                        <a:rPr lang="fa-IR" sz="1050" b="1" dirty="0">
                          <a:latin typeface="Tahoma"/>
                          <a:ea typeface="SimSun"/>
                          <a:cs typeface="B Titr" pitchFamily="2" charset="-78"/>
                        </a:rPr>
                        <a:t>وابسته</a:t>
                      </a:r>
                      <a:endParaRPr lang="en-US" sz="1800" dirty="0">
                        <a:latin typeface="Times New Roman"/>
                        <a:ea typeface="SimSun"/>
                        <a:cs typeface="B Titr" pitchFamily="2" charset="-78"/>
                      </a:endParaRPr>
                    </a:p>
                  </a:txBody>
                  <a:tcPr marL="67922" marR="67922" marT="0" marB="0" vert="vert"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CCCCC"/>
                    </a:solidFill>
                  </a:tcPr>
                </a:tc>
                <a:tc>
                  <a:txBody>
                    <a:bodyPr/>
                    <a:lstStyle/>
                    <a:p>
                      <a:pPr marL="71755" marR="71755" algn="ctr" rtl="0">
                        <a:spcAft>
                          <a:spcPts val="0"/>
                        </a:spcAft>
                      </a:pPr>
                      <a:r>
                        <a:rPr lang="fa-IR" sz="1050" b="1" dirty="0">
                          <a:latin typeface="Tahoma"/>
                          <a:ea typeface="SimSun"/>
                          <a:cs typeface="B Titr" pitchFamily="2" charset="-78"/>
                        </a:rPr>
                        <a:t>كمي</a:t>
                      </a:r>
                      <a:endParaRPr lang="en-US" sz="1800" dirty="0">
                        <a:latin typeface="Times New Roman"/>
                        <a:ea typeface="SimSun"/>
                        <a:cs typeface="B Titr" pitchFamily="2" charset="-78"/>
                      </a:endParaRPr>
                    </a:p>
                  </a:txBody>
                  <a:tcPr marL="67922" marR="67922" marT="0" marB="0" vert="vert"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CCCCC"/>
                    </a:solidFill>
                  </a:tcPr>
                </a:tc>
                <a:tc>
                  <a:txBody>
                    <a:bodyPr/>
                    <a:lstStyle/>
                    <a:p>
                      <a:pPr marL="71755" marR="71755" algn="ctr" rtl="0">
                        <a:spcAft>
                          <a:spcPts val="0"/>
                        </a:spcAft>
                      </a:pPr>
                      <a:r>
                        <a:rPr lang="fa-IR" sz="1050" b="1" dirty="0">
                          <a:latin typeface="Tahoma"/>
                          <a:ea typeface="SimSun"/>
                          <a:cs typeface="B Titr" pitchFamily="2" charset="-78"/>
                        </a:rPr>
                        <a:t>كيفي</a:t>
                      </a:r>
                      <a:endParaRPr lang="en-US" sz="1800" dirty="0">
                        <a:latin typeface="Times New Roman"/>
                        <a:ea typeface="SimSun"/>
                        <a:cs typeface="B Titr" pitchFamily="2" charset="-78"/>
                      </a:endParaRPr>
                    </a:p>
                  </a:txBody>
                  <a:tcPr marL="67922" marR="67922" marT="0" marB="0" vert="vert"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CCCCC"/>
                    </a:solidFill>
                  </a:tcPr>
                </a:tc>
                <a:tc vMerge="1">
                  <a:txBody>
                    <a:bodyPr/>
                    <a:lstStyle/>
                    <a:p>
                      <a:pPr rtl="1"/>
                      <a:endParaRPr lang="fa-IR"/>
                    </a:p>
                  </a:txBody>
                  <a:tcPr/>
                </a:tc>
                <a:extLst>
                  <a:ext uri="{0D108BD9-81ED-4DB2-BD59-A6C34878D82A}">
                    <a16:rowId xmlns:a16="http://schemas.microsoft.com/office/drawing/2014/main" val="10001"/>
                  </a:ext>
                </a:extLst>
              </a:tr>
              <a:tr h="317598">
                <a:tc>
                  <a:txBody>
                    <a:bodyPr/>
                    <a:lstStyle/>
                    <a:p>
                      <a:pPr algn="ctr" rtl="1">
                        <a:spcAft>
                          <a:spcPts val="0"/>
                        </a:spcAft>
                      </a:pPr>
                      <a:r>
                        <a:rPr lang="ar-SA" sz="1600" dirty="0">
                          <a:latin typeface="Times New Roman"/>
                          <a:ea typeface="SimSun"/>
                          <a:cs typeface="B Nazanin"/>
                        </a:rPr>
                        <a:t>1</a:t>
                      </a:r>
                      <a:endParaRPr lang="en-US" sz="1600" dirty="0">
                        <a:latin typeface="Times New Roman"/>
                        <a:ea typeface="SimSun"/>
                        <a:cs typeface="Arial"/>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endParaRPr lang="ar-SA" sz="1200">
                        <a:latin typeface="Times New Roman"/>
                        <a:ea typeface="SimSun"/>
                        <a:cs typeface="B Nazanin"/>
                      </a:endParaRPr>
                    </a:p>
                  </a:txBody>
                  <a:tcPr marL="67922" marR="6792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200">
                        <a:latin typeface="Times New Roman"/>
                        <a:ea typeface="SimSu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17598">
                <a:tc>
                  <a:txBody>
                    <a:bodyPr/>
                    <a:lstStyle/>
                    <a:p>
                      <a:pPr algn="ctr" rtl="1">
                        <a:spcAft>
                          <a:spcPts val="0"/>
                        </a:spcAft>
                      </a:pPr>
                      <a:r>
                        <a:rPr lang="ar-SA" sz="1600" dirty="0">
                          <a:latin typeface="Times New Roman"/>
                          <a:ea typeface="SimSun"/>
                          <a:cs typeface="B Nazanin"/>
                        </a:rPr>
                        <a:t>2</a:t>
                      </a:r>
                      <a:endParaRPr lang="en-US" sz="1600" dirty="0">
                        <a:latin typeface="Times New Roman"/>
                        <a:ea typeface="SimSun"/>
                        <a:cs typeface="Arial"/>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endParaRPr lang="ar-SA" sz="1200">
                        <a:latin typeface="Times New Roman"/>
                        <a:ea typeface="SimSun"/>
                        <a:cs typeface="B Nazanin"/>
                      </a:endParaRPr>
                    </a:p>
                  </a:txBody>
                  <a:tcPr marL="67922" marR="6792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200">
                        <a:latin typeface="Times New Roman"/>
                        <a:ea typeface="SimSu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17598">
                <a:tc>
                  <a:txBody>
                    <a:bodyPr/>
                    <a:lstStyle/>
                    <a:p>
                      <a:pPr algn="ctr" rtl="1">
                        <a:spcAft>
                          <a:spcPts val="0"/>
                        </a:spcAft>
                      </a:pPr>
                      <a:r>
                        <a:rPr lang="ar-SA" sz="1600" dirty="0">
                          <a:latin typeface="Times New Roman"/>
                          <a:ea typeface="SimSun"/>
                          <a:cs typeface="B Nazanin"/>
                        </a:rPr>
                        <a:t>3</a:t>
                      </a:r>
                      <a:endParaRPr lang="en-US" sz="1600" dirty="0">
                        <a:latin typeface="Times New Roman"/>
                        <a:ea typeface="SimSun"/>
                        <a:cs typeface="Arial"/>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endParaRPr lang="ar-SA" sz="1200">
                        <a:latin typeface="Times New Roman"/>
                        <a:ea typeface="SimSun"/>
                        <a:cs typeface="B Nazanin"/>
                      </a:endParaRPr>
                    </a:p>
                  </a:txBody>
                  <a:tcPr marL="67922" marR="6792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endParaRPr lang="en-US"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200">
                        <a:latin typeface="Times New Roman"/>
                        <a:ea typeface="SimSu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17598">
                <a:tc>
                  <a:txBody>
                    <a:bodyPr/>
                    <a:lstStyle/>
                    <a:p>
                      <a:pPr algn="ctr" rtl="1">
                        <a:spcAft>
                          <a:spcPts val="0"/>
                        </a:spcAft>
                      </a:pPr>
                      <a:r>
                        <a:rPr lang="ar-SA" sz="1600" dirty="0">
                          <a:latin typeface="Times New Roman"/>
                          <a:ea typeface="SimSun"/>
                          <a:cs typeface="B Nazanin"/>
                        </a:rPr>
                        <a:t>4</a:t>
                      </a:r>
                      <a:endParaRPr lang="en-US" sz="1600" dirty="0">
                        <a:latin typeface="Times New Roman"/>
                        <a:ea typeface="SimSun"/>
                        <a:cs typeface="Arial"/>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endParaRPr lang="ar-SA" sz="1200">
                        <a:latin typeface="Times New Roman"/>
                        <a:ea typeface="SimSun"/>
                        <a:cs typeface="B Nazanin"/>
                      </a:endParaRPr>
                    </a:p>
                  </a:txBody>
                  <a:tcPr marL="67922" marR="6792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200">
                        <a:latin typeface="Times New Roman"/>
                        <a:ea typeface="SimSu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17598">
                <a:tc>
                  <a:txBody>
                    <a:bodyPr/>
                    <a:lstStyle/>
                    <a:p>
                      <a:pPr algn="ctr" rtl="1">
                        <a:spcAft>
                          <a:spcPts val="0"/>
                        </a:spcAft>
                      </a:pPr>
                      <a:r>
                        <a:rPr lang="ar-SA" sz="1600" dirty="0">
                          <a:latin typeface="Times New Roman"/>
                          <a:ea typeface="SimSun"/>
                          <a:cs typeface="B Nazanin"/>
                        </a:rPr>
                        <a:t>5</a:t>
                      </a:r>
                      <a:endParaRPr lang="en-US" sz="1600" dirty="0">
                        <a:latin typeface="Times New Roman"/>
                        <a:ea typeface="SimSun"/>
                        <a:cs typeface="Arial"/>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endParaRPr lang="ar-SA" sz="1200">
                        <a:latin typeface="Times New Roman"/>
                        <a:ea typeface="SimSun"/>
                        <a:cs typeface="B Nazanin"/>
                      </a:endParaRPr>
                    </a:p>
                  </a:txBody>
                  <a:tcPr marL="67922" marR="6792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200">
                        <a:latin typeface="Times New Roman"/>
                        <a:ea typeface="SimSu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17598">
                <a:tc>
                  <a:txBody>
                    <a:bodyPr/>
                    <a:lstStyle/>
                    <a:p>
                      <a:pPr algn="ctr" rtl="0">
                        <a:spcAft>
                          <a:spcPts val="0"/>
                        </a:spcAft>
                      </a:pPr>
                      <a:r>
                        <a:rPr lang="ar-SA" sz="1600" dirty="0">
                          <a:latin typeface="Times New Roman"/>
                          <a:ea typeface="SimSun"/>
                          <a:cs typeface="B Nazanin"/>
                        </a:rPr>
                        <a:t>6</a:t>
                      </a:r>
                      <a:endParaRPr lang="en-US" sz="1600" dirty="0">
                        <a:latin typeface="Times New Roman"/>
                        <a:ea typeface="SimSun"/>
                        <a:cs typeface="Arial"/>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endParaRPr lang="ar-SA" sz="1200">
                        <a:latin typeface="Times New Roman"/>
                        <a:ea typeface="SimSun"/>
                        <a:cs typeface="B Nazanin"/>
                      </a:endParaRPr>
                    </a:p>
                  </a:txBody>
                  <a:tcPr marL="67922" marR="6792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200">
                        <a:latin typeface="Times New Roman"/>
                        <a:ea typeface="SimSu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17598">
                <a:tc>
                  <a:txBody>
                    <a:bodyPr/>
                    <a:lstStyle/>
                    <a:p>
                      <a:pPr algn="ctr" rtl="1">
                        <a:spcAft>
                          <a:spcPts val="0"/>
                        </a:spcAft>
                      </a:pPr>
                      <a:r>
                        <a:rPr lang="ar-SA" sz="1600" dirty="0">
                          <a:latin typeface="Times New Roman"/>
                          <a:ea typeface="SimSun"/>
                          <a:cs typeface="B Nazanin"/>
                        </a:rPr>
                        <a:t>7</a:t>
                      </a:r>
                      <a:endParaRPr lang="en-US" sz="1600" dirty="0">
                        <a:latin typeface="Times New Roman"/>
                        <a:ea typeface="SimSun"/>
                        <a:cs typeface="Arial"/>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endParaRPr lang="ar-SA" sz="1200">
                        <a:latin typeface="Times New Roman"/>
                        <a:ea typeface="SimSun"/>
                        <a:cs typeface="B Nazanin"/>
                      </a:endParaRPr>
                    </a:p>
                  </a:txBody>
                  <a:tcPr marL="67922" marR="6792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200">
                        <a:latin typeface="Times New Roman"/>
                        <a:ea typeface="SimSu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17598">
                <a:tc>
                  <a:txBody>
                    <a:bodyPr/>
                    <a:lstStyle/>
                    <a:p>
                      <a:pPr algn="ctr" rtl="1">
                        <a:spcAft>
                          <a:spcPts val="0"/>
                        </a:spcAft>
                      </a:pPr>
                      <a:r>
                        <a:rPr lang="ar-SA" sz="1600" dirty="0">
                          <a:latin typeface="Times New Roman"/>
                          <a:ea typeface="SimSun"/>
                          <a:cs typeface="B Nazanin"/>
                        </a:rPr>
                        <a:t>8</a:t>
                      </a:r>
                      <a:endParaRPr lang="en-US" sz="1600" dirty="0">
                        <a:latin typeface="Times New Roman"/>
                        <a:ea typeface="SimSun"/>
                        <a:cs typeface="Arial"/>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endParaRPr lang="ar-SA" sz="1200">
                        <a:latin typeface="Times New Roman"/>
                        <a:ea typeface="SimSun"/>
                        <a:cs typeface="B Nazanin"/>
                      </a:endParaRPr>
                    </a:p>
                  </a:txBody>
                  <a:tcPr marL="67922" marR="6792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200">
                        <a:latin typeface="Times New Roman"/>
                        <a:ea typeface="SimSu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17598">
                <a:tc>
                  <a:txBody>
                    <a:bodyPr/>
                    <a:lstStyle/>
                    <a:p>
                      <a:pPr algn="ctr" rtl="1">
                        <a:spcAft>
                          <a:spcPts val="0"/>
                        </a:spcAft>
                      </a:pPr>
                      <a:r>
                        <a:rPr lang="ar-SA" sz="1600" dirty="0">
                          <a:latin typeface="Times New Roman"/>
                          <a:ea typeface="SimSun"/>
                          <a:cs typeface="B Nazanin"/>
                        </a:rPr>
                        <a:t>9</a:t>
                      </a:r>
                      <a:endParaRPr lang="en-US" sz="1600" dirty="0">
                        <a:latin typeface="Times New Roman"/>
                        <a:ea typeface="SimSun"/>
                        <a:cs typeface="Arial"/>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endParaRPr lang="ar-SA" sz="1200" dirty="0">
                        <a:latin typeface="Times New Roman"/>
                        <a:ea typeface="SimSun"/>
                        <a:cs typeface="B Nazanin"/>
                      </a:endParaRPr>
                    </a:p>
                  </a:txBody>
                  <a:tcPr marL="67922" marR="6792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200">
                        <a:latin typeface="Times New Roman"/>
                        <a:ea typeface="SimSu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17598">
                <a:tc>
                  <a:txBody>
                    <a:bodyPr/>
                    <a:lstStyle/>
                    <a:p>
                      <a:pPr algn="ctr" rtl="1">
                        <a:spcAft>
                          <a:spcPts val="0"/>
                        </a:spcAft>
                      </a:pPr>
                      <a:r>
                        <a:rPr lang="ar-SA" sz="1600" dirty="0">
                          <a:latin typeface="Times New Roman"/>
                          <a:ea typeface="SimSun"/>
                          <a:cs typeface="B Nazanin"/>
                        </a:rPr>
                        <a:t>10</a:t>
                      </a:r>
                      <a:endParaRPr lang="en-US" sz="1600" dirty="0">
                        <a:latin typeface="Times New Roman"/>
                        <a:ea typeface="SimSun"/>
                        <a:cs typeface="Arial"/>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endParaRPr lang="en-US" sz="1200" dirty="0">
                        <a:latin typeface="Times New Roman"/>
                        <a:ea typeface="Times New Roman"/>
                        <a:cs typeface="B Nazanin"/>
                      </a:endParaRPr>
                    </a:p>
                  </a:txBody>
                  <a:tcPr marL="67922" marR="6792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endParaRPr lang="en-US"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endParaRPr lang="en-US"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endParaRPr lang="en-US"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endParaRPr lang="en-US"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endParaRPr lang="en-US"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endParaRPr lang="en-US"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200" dirty="0">
                        <a:latin typeface="Times New Roman"/>
                        <a:ea typeface="SimSu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17598">
                <a:tc>
                  <a:txBody>
                    <a:bodyPr/>
                    <a:lstStyle/>
                    <a:p>
                      <a:pPr algn="ctr" rtl="1">
                        <a:spcAft>
                          <a:spcPts val="0"/>
                        </a:spcAft>
                      </a:pPr>
                      <a:r>
                        <a:rPr lang="fa-IR" sz="1600" dirty="0" smtClean="0">
                          <a:latin typeface="Times New Roman"/>
                          <a:ea typeface="SimSun"/>
                          <a:cs typeface="Arial"/>
                        </a:rPr>
                        <a:t>11</a:t>
                      </a:r>
                      <a:endParaRPr lang="en-US" sz="1600" dirty="0">
                        <a:latin typeface="Times New Roman"/>
                        <a:ea typeface="SimSun"/>
                        <a:cs typeface="Arial"/>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endParaRPr lang="en-US" sz="1200" dirty="0">
                        <a:latin typeface="Times New Roman"/>
                        <a:ea typeface="Times New Roman"/>
                        <a:cs typeface="B Nazanin"/>
                      </a:endParaRPr>
                    </a:p>
                  </a:txBody>
                  <a:tcPr marL="67922" marR="6792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endParaRPr lang="en-US"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endParaRPr lang="en-US"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endParaRPr lang="en-US"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endParaRPr lang="en-US"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endParaRPr lang="en-US"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endParaRPr lang="en-US" sz="1400">
                        <a:latin typeface="Times New Roman"/>
                        <a:ea typeface="Times New Roma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200" dirty="0">
                        <a:latin typeface="Times New Roman"/>
                        <a:ea typeface="SimSun"/>
                        <a:cs typeface="B Nazanin"/>
                      </a:endParaRPr>
                    </a:p>
                  </a:txBody>
                  <a:tcPr marL="67922" marR="679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bl>
          </a:graphicData>
        </a:graphic>
      </p:graphicFrame>
      <p:sp>
        <p:nvSpPr>
          <p:cNvPr id="9" name="Slide Number Placeholder 8"/>
          <p:cNvSpPr>
            <a:spLocks noGrp="1"/>
          </p:cNvSpPr>
          <p:nvPr>
            <p:ph type="sldNum" sz="quarter" idx="12"/>
          </p:nvPr>
        </p:nvSpPr>
        <p:spPr>
          <a:xfrm>
            <a:off x="611559" y="714709"/>
            <a:ext cx="476763" cy="520700"/>
          </a:xfrm>
        </p:spPr>
        <p:txBody>
          <a:bodyPr/>
          <a:lstStyle/>
          <a:p>
            <a:fld id="{03D75743-879A-44A4-9263-9DE3E0A0BE64}" type="slidenum">
              <a:rPr lang="fa-IR" sz="1600" smtClean="0">
                <a:cs typeface="B Titr" panose="00000700000000000000" pitchFamily="2" charset="-78"/>
              </a:rPr>
              <a:pPr/>
              <a:t>20</a:t>
            </a:fld>
            <a:endParaRPr lang="fa-IR" sz="1600" dirty="0">
              <a:cs typeface="B Titr" panose="00000700000000000000" pitchFamily="2" charset="-78"/>
            </a:endParaRPr>
          </a:p>
        </p:txBody>
      </p:sp>
      <p:pic>
        <p:nvPicPr>
          <p:cNvPr id="12" name="Picture 11"/>
          <p:cNvPicPr/>
          <p:nvPr/>
        </p:nvPicPr>
        <p:blipFill>
          <a:blip r:embed="rId2" cstate="print">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11200"/>
                    </a14:imgEffect>
                    <a14:imgEffect>
                      <a14:saturation sat="400000"/>
                    </a14:imgEffect>
                  </a14:imgLayer>
                </a14:imgProps>
              </a:ext>
            </a:extLst>
          </a:blip>
          <a:srcRect/>
          <a:stretch>
            <a:fillRect/>
          </a:stretch>
        </p:blipFill>
        <p:spPr bwMode="auto">
          <a:xfrm>
            <a:off x="251520" y="116632"/>
            <a:ext cx="504056" cy="467889"/>
          </a:xfrm>
          <a:prstGeom prst="rect">
            <a:avLst/>
          </a:prstGeom>
          <a:noFill/>
          <a:ln w="9525">
            <a:solidFill>
              <a:srgbClr val="C00000"/>
            </a:solidFill>
            <a:miter lim="800000"/>
            <a:headEnd/>
            <a:tailEnd/>
          </a:ln>
        </p:spPr>
      </p:pic>
      <p:sp>
        <p:nvSpPr>
          <p:cNvPr id="2" name="TextBox 1"/>
          <p:cNvSpPr txBox="1"/>
          <p:nvPr/>
        </p:nvSpPr>
        <p:spPr>
          <a:xfrm>
            <a:off x="899590" y="5589240"/>
            <a:ext cx="7920879" cy="646331"/>
          </a:xfrm>
          <a:prstGeom prst="rect">
            <a:avLst/>
          </a:prstGeom>
          <a:noFill/>
        </p:spPr>
        <p:txBody>
          <a:bodyPr wrap="square" rtlCol="1">
            <a:spAutoFit/>
          </a:bodyPr>
          <a:lstStyle/>
          <a:p>
            <a:pPr algn="r" rtl="1"/>
            <a:r>
              <a:rPr lang="fa-IR" b="1" dirty="0" smtClean="0">
                <a:cs typeface="B Nazanin" panose="00000400000000000000" pitchFamily="2" charset="-78"/>
              </a:rPr>
              <a:t>درصورتیکه تعداد متغییرها زیاد است، آنها را کامل بنویسید، ولی فقط عنوان و نوع متغییر را بیان کنید. به نوع و نقش متغییر دقت کنید.</a:t>
            </a:r>
            <a:endParaRPr lang="fa-IR" b="1" dirty="0">
              <a:cs typeface="B Nazanin" panose="00000400000000000000" pitchFamily="2"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302175" y="476672"/>
            <a:ext cx="2125903" cy="461665"/>
          </a:xfrm>
          <a:prstGeom prst="rect">
            <a:avLst/>
          </a:prstGeom>
        </p:spPr>
        <p:txBody>
          <a:bodyPr wrap="none">
            <a:spAutoFit/>
          </a:bodyPr>
          <a:lstStyle/>
          <a:p>
            <a:r>
              <a:rPr lang="fa-IR" sz="2400" b="1" dirty="0" smtClean="0">
                <a:solidFill>
                  <a:srgbClr val="0000FF"/>
                </a:solidFill>
                <a:latin typeface="Times New Roman" panose="02020603050405020304" pitchFamily="18" charset="0"/>
                <a:cs typeface="B Titr" pitchFamily="2" charset="-78"/>
              </a:rPr>
              <a:t>جدول زمان‌بندی:</a:t>
            </a:r>
            <a:endParaRPr lang="en-US" sz="2400" b="1" dirty="0">
              <a:solidFill>
                <a:srgbClr val="0000FF"/>
              </a:solidFill>
              <a:cs typeface="B Titr" pitchFamily="2" charset="-78"/>
            </a:endParaRPr>
          </a:p>
        </p:txBody>
      </p:sp>
      <p:graphicFrame>
        <p:nvGraphicFramePr>
          <p:cNvPr id="3" name="Table 2"/>
          <p:cNvGraphicFramePr>
            <a:graphicFrameLocks noGrp="1"/>
          </p:cNvGraphicFramePr>
          <p:nvPr>
            <p:extLst>
              <p:ext uri="{D42A27DB-BD31-4B8C-83A1-F6EECF244321}">
                <p14:modId xmlns:p14="http://schemas.microsoft.com/office/powerpoint/2010/main" val="4025406580"/>
              </p:ext>
            </p:extLst>
          </p:nvPr>
        </p:nvGraphicFramePr>
        <p:xfrm>
          <a:off x="611560" y="1563015"/>
          <a:ext cx="8136905" cy="1656185"/>
        </p:xfrm>
        <a:graphic>
          <a:graphicData uri="http://schemas.openxmlformats.org/drawingml/2006/table">
            <a:tbl>
              <a:tblPr rtl="1"/>
              <a:tblGrid>
                <a:gridCol w="1919149">
                  <a:extLst>
                    <a:ext uri="{9D8B030D-6E8A-4147-A177-3AD203B41FA5}">
                      <a16:colId xmlns:a16="http://schemas.microsoft.com/office/drawing/2014/main" val="20000"/>
                    </a:ext>
                  </a:extLst>
                </a:gridCol>
                <a:gridCol w="686596">
                  <a:extLst>
                    <a:ext uri="{9D8B030D-6E8A-4147-A177-3AD203B41FA5}">
                      <a16:colId xmlns:a16="http://schemas.microsoft.com/office/drawing/2014/main" val="20001"/>
                    </a:ext>
                  </a:extLst>
                </a:gridCol>
                <a:gridCol w="460930">
                  <a:extLst>
                    <a:ext uri="{9D8B030D-6E8A-4147-A177-3AD203B41FA5}">
                      <a16:colId xmlns:a16="http://schemas.microsoft.com/office/drawing/2014/main" val="20002"/>
                    </a:ext>
                  </a:extLst>
                </a:gridCol>
                <a:gridCol w="460930">
                  <a:extLst>
                    <a:ext uri="{9D8B030D-6E8A-4147-A177-3AD203B41FA5}">
                      <a16:colId xmlns:a16="http://schemas.microsoft.com/office/drawing/2014/main" val="20003"/>
                    </a:ext>
                  </a:extLst>
                </a:gridCol>
                <a:gridCol w="460930">
                  <a:extLst>
                    <a:ext uri="{9D8B030D-6E8A-4147-A177-3AD203B41FA5}">
                      <a16:colId xmlns:a16="http://schemas.microsoft.com/office/drawing/2014/main" val="20004"/>
                    </a:ext>
                  </a:extLst>
                </a:gridCol>
                <a:gridCol w="460930">
                  <a:extLst>
                    <a:ext uri="{9D8B030D-6E8A-4147-A177-3AD203B41FA5}">
                      <a16:colId xmlns:a16="http://schemas.microsoft.com/office/drawing/2014/main" val="20005"/>
                    </a:ext>
                  </a:extLst>
                </a:gridCol>
                <a:gridCol w="460930">
                  <a:extLst>
                    <a:ext uri="{9D8B030D-6E8A-4147-A177-3AD203B41FA5}">
                      <a16:colId xmlns:a16="http://schemas.microsoft.com/office/drawing/2014/main" val="20006"/>
                    </a:ext>
                  </a:extLst>
                </a:gridCol>
                <a:gridCol w="460930">
                  <a:extLst>
                    <a:ext uri="{9D8B030D-6E8A-4147-A177-3AD203B41FA5}">
                      <a16:colId xmlns:a16="http://schemas.microsoft.com/office/drawing/2014/main" val="20007"/>
                    </a:ext>
                  </a:extLst>
                </a:gridCol>
                <a:gridCol w="460930">
                  <a:extLst>
                    <a:ext uri="{9D8B030D-6E8A-4147-A177-3AD203B41FA5}">
                      <a16:colId xmlns:a16="http://schemas.microsoft.com/office/drawing/2014/main" val="20008"/>
                    </a:ext>
                  </a:extLst>
                </a:gridCol>
                <a:gridCol w="460930">
                  <a:extLst>
                    <a:ext uri="{9D8B030D-6E8A-4147-A177-3AD203B41FA5}">
                      <a16:colId xmlns:a16="http://schemas.microsoft.com/office/drawing/2014/main" val="20009"/>
                    </a:ext>
                  </a:extLst>
                </a:gridCol>
                <a:gridCol w="460930">
                  <a:extLst>
                    <a:ext uri="{9D8B030D-6E8A-4147-A177-3AD203B41FA5}">
                      <a16:colId xmlns:a16="http://schemas.microsoft.com/office/drawing/2014/main" val="20010"/>
                    </a:ext>
                  </a:extLst>
                </a:gridCol>
                <a:gridCol w="460930">
                  <a:extLst>
                    <a:ext uri="{9D8B030D-6E8A-4147-A177-3AD203B41FA5}">
                      <a16:colId xmlns:a16="http://schemas.microsoft.com/office/drawing/2014/main" val="20011"/>
                    </a:ext>
                  </a:extLst>
                </a:gridCol>
                <a:gridCol w="460930">
                  <a:extLst>
                    <a:ext uri="{9D8B030D-6E8A-4147-A177-3AD203B41FA5}">
                      <a16:colId xmlns:a16="http://schemas.microsoft.com/office/drawing/2014/main" val="20012"/>
                    </a:ext>
                  </a:extLst>
                </a:gridCol>
                <a:gridCol w="460930">
                  <a:extLst>
                    <a:ext uri="{9D8B030D-6E8A-4147-A177-3AD203B41FA5}">
                      <a16:colId xmlns:a16="http://schemas.microsoft.com/office/drawing/2014/main" val="20013"/>
                    </a:ext>
                  </a:extLst>
                </a:gridCol>
              </a:tblGrid>
              <a:tr h="331237">
                <a:tc rowSpan="2">
                  <a:txBody>
                    <a:bodyPr/>
                    <a:lstStyle/>
                    <a:p>
                      <a:pPr algn="ctr" rtl="0">
                        <a:spcAft>
                          <a:spcPts val="0"/>
                        </a:spcAft>
                      </a:pPr>
                      <a:r>
                        <a:rPr lang="fa-IR" sz="1100" b="1" dirty="0">
                          <a:latin typeface="Times New Roman"/>
                          <a:ea typeface="SimSun"/>
                          <a:cs typeface="B Nazanin"/>
                        </a:rPr>
                        <a:t>فعاليت هاي اجرايي</a:t>
                      </a:r>
                      <a:endParaRPr lang="en-US" sz="1800" dirty="0">
                        <a:latin typeface="Times New Roman"/>
                        <a:ea typeface="SimSun"/>
                        <a:cs typeface="Arial"/>
                      </a:endParaRPr>
                    </a:p>
                  </a:txBody>
                  <a:tcPr marL="65327" marR="6532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CCCCC"/>
                    </a:solidFill>
                  </a:tcPr>
                </a:tc>
                <a:tc rowSpan="2">
                  <a:txBody>
                    <a:bodyPr/>
                    <a:lstStyle/>
                    <a:p>
                      <a:pPr algn="ctr" rtl="0">
                        <a:spcAft>
                          <a:spcPts val="0"/>
                        </a:spcAft>
                      </a:pPr>
                      <a:r>
                        <a:rPr lang="fa-IR" sz="1100" b="1">
                          <a:latin typeface="Times New Roman"/>
                          <a:ea typeface="SimSun"/>
                          <a:cs typeface="B Nazanin"/>
                        </a:rPr>
                        <a:t>زمان كل</a:t>
                      </a:r>
                      <a:endParaRPr lang="en-US" sz="1800">
                        <a:latin typeface="Times New Roman"/>
                        <a:ea typeface="SimSun"/>
                        <a:cs typeface="Arial"/>
                      </a:endParaRPr>
                    </a:p>
                  </a:txBody>
                  <a:tcPr marL="65327" marR="6532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CCCCC"/>
                    </a:solidFill>
                  </a:tcPr>
                </a:tc>
                <a:tc gridSpan="12">
                  <a:txBody>
                    <a:bodyPr/>
                    <a:lstStyle/>
                    <a:p>
                      <a:pPr algn="ctr" rtl="0">
                        <a:spcAft>
                          <a:spcPts val="0"/>
                        </a:spcAft>
                      </a:pPr>
                      <a:r>
                        <a:rPr lang="fa-IR" sz="800" b="1">
                          <a:latin typeface="Times New Roman"/>
                          <a:ea typeface="SimSun"/>
                          <a:cs typeface="B Nazanin"/>
                        </a:rPr>
                        <a:t>زمان اجرا به ماه</a:t>
                      </a:r>
                      <a:endParaRPr lang="en-US" sz="1100">
                        <a:latin typeface="Times New Roman"/>
                        <a:ea typeface="SimSun"/>
                        <a:cs typeface="Arial"/>
                      </a:endParaRPr>
                    </a:p>
                  </a:txBody>
                  <a:tcPr marL="65327" marR="6532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CCCCC"/>
                    </a:solid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extLst>
                  <a:ext uri="{0D108BD9-81ED-4DB2-BD59-A6C34878D82A}">
                    <a16:rowId xmlns:a16="http://schemas.microsoft.com/office/drawing/2014/main" val="10000"/>
                  </a:ext>
                </a:extLst>
              </a:tr>
              <a:tr h="331237">
                <a:tc vMerge="1">
                  <a:txBody>
                    <a:bodyPr/>
                    <a:lstStyle/>
                    <a:p>
                      <a:pPr rtl="1"/>
                      <a:endParaRPr lang="fa-IR"/>
                    </a:p>
                  </a:txBody>
                  <a:tcPr/>
                </a:tc>
                <a:tc vMerge="1">
                  <a:txBody>
                    <a:bodyPr/>
                    <a:lstStyle/>
                    <a:p>
                      <a:pPr rtl="1"/>
                      <a:endParaRPr lang="fa-IR"/>
                    </a:p>
                  </a:txBody>
                  <a:tcPr/>
                </a:tc>
                <a:tc>
                  <a:txBody>
                    <a:bodyPr/>
                    <a:lstStyle/>
                    <a:p>
                      <a:pPr algn="ctr" rtl="0">
                        <a:spcAft>
                          <a:spcPts val="0"/>
                        </a:spcAft>
                      </a:pPr>
                      <a:r>
                        <a:rPr lang="fa-IR" sz="1100" b="1">
                          <a:latin typeface="Times New Roman"/>
                          <a:ea typeface="SimSun"/>
                          <a:cs typeface="B Nazanin"/>
                        </a:rPr>
                        <a:t>1</a:t>
                      </a:r>
                      <a:endParaRPr lang="en-US" sz="1800">
                        <a:latin typeface="Times New Roman"/>
                        <a:ea typeface="SimSun"/>
                        <a:cs typeface="Arial"/>
                      </a:endParaRPr>
                    </a:p>
                  </a:txBody>
                  <a:tcPr marL="65327" marR="6532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CCCCC"/>
                    </a:solidFill>
                  </a:tcPr>
                </a:tc>
                <a:tc>
                  <a:txBody>
                    <a:bodyPr/>
                    <a:lstStyle/>
                    <a:p>
                      <a:pPr algn="ctr" rtl="0">
                        <a:spcAft>
                          <a:spcPts val="0"/>
                        </a:spcAft>
                      </a:pPr>
                      <a:r>
                        <a:rPr lang="fa-IR" sz="1100" b="1">
                          <a:latin typeface="Times New Roman"/>
                          <a:ea typeface="SimSun"/>
                          <a:cs typeface="B Nazanin"/>
                        </a:rPr>
                        <a:t>2</a:t>
                      </a:r>
                      <a:endParaRPr lang="en-US" sz="1800">
                        <a:latin typeface="Times New Roman"/>
                        <a:ea typeface="SimSun"/>
                        <a:cs typeface="Arial"/>
                      </a:endParaRPr>
                    </a:p>
                  </a:txBody>
                  <a:tcPr marL="65327" marR="6532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CCCCC"/>
                    </a:solidFill>
                  </a:tcPr>
                </a:tc>
                <a:tc>
                  <a:txBody>
                    <a:bodyPr/>
                    <a:lstStyle/>
                    <a:p>
                      <a:pPr algn="ctr" rtl="0">
                        <a:spcAft>
                          <a:spcPts val="0"/>
                        </a:spcAft>
                      </a:pPr>
                      <a:r>
                        <a:rPr lang="fa-IR" sz="1100" b="1">
                          <a:latin typeface="Times New Roman"/>
                          <a:ea typeface="SimSun"/>
                          <a:cs typeface="B Nazanin"/>
                        </a:rPr>
                        <a:t>3</a:t>
                      </a:r>
                      <a:endParaRPr lang="en-US" sz="1800">
                        <a:latin typeface="Times New Roman"/>
                        <a:ea typeface="SimSun"/>
                        <a:cs typeface="Arial"/>
                      </a:endParaRPr>
                    </a:p>
                  </a:txBody>
                  <a:tcPr marL="65327" marR="6532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CCCCC"/>
                    </a:solidFill>
                  </a:tcPr>
                </a:tc>
                <a:tc>
                  <a:txBody>
                    <a:bodyPr/>
                    <a:lstStyle/>
                    <a:p>
                      <a:pPr algn="ctr" rtl="0">
                        <a:spcAft>
                          <a:spcPts val="0"/>
                        </a:spcAft>
                      </a:pPr>
                      <a:r>
                        <a:rPr lang="fa-IR" sz="1100" b="1">
                          <a:latin typeface="Times New Roman"/>
                          <a:ea typeface="SimSun"/>
                          <a:cs typeface="B Nazanin"/>
                        </a:rPr>
                        <a:t>4</a:t>
                      </a:r>
                      <a:endParaRPr lang="en-US" sz="1800">
                        <a:latin typeface="Times New Roman"/>
                        <a:ea typeface="SimSun"/>
                        <a:cs typeface="Arial"/>
                      </a:endParaRPr>
                    </a:p>
                  </a:txBody>
                  <a:tcPr marL="65327" marR="6532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CCCCC"/>
                    </a:solidFill>
                  </a:tcPr>
                </a:tc>
                <a:tc>
                  <a:txBody>
                    <a:bodyPr/>
                    <a:lstStyle/>
                    <a:p>
                      <a:pPr algn="ctr" rtl="0">
                        <a:spcAft>
                          <a:spcPts val="0"/>
                        </a:spcAft>
                      </a:pPr>
                      <a:r>
                        <a:rPr lang="fa-IR" sz="1100" b="1">
                          <a:latin typeface="Times New Roman"/>
                          <a:ea typeface="SimSun"/>
                          <a:cs typeface="B Nazanin"/>
                        </a:rPr>
                        <a:t>5</a:t>
                      </a:r>
                      <a:endParaRPr lang="en-US" sz="1800">
                        <a:latin typeface="Times New Roman"/>
                        <a:ea typeface="SimSun"/>
                        <a:cs typeface="Arial"/>
                      </a:endParaRPr>
                    </a:p>
                  </a:txBody>
                  <a:tcPr marL="65327" marR="6532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CCCCC"/>
                    </a:solidFill>
                  </a:tcPr>
                </a:tc>
                <a:tc>
                  <a:txBody>
                    <a:bodyPr/>
                    <a:lstStyle/>
                    <a:p>
                      <a:pPr algn="ctr" rtl="0">
                        <a:spcAft>
                          <a:spcPts val="0"/>
                        </a:spcAft>
                      </a:pPr>
                      <a:r>
                        <a:rPr lang="fa-IR" sz="1100" b="1">
                          <a:latin typeface="Times New Roman"/>
                          <a:ea typeface="SimSun"/>
                          <a:cs typeface="B Nazanin"/>
                        </a:rPr>
                        <a:t>6</a:t>
                      </a:r>
                      <a:endParaRPr lang="en-US" sz="1800">
                        <a:latin typeface="Times New Roman"/>
                        <a:ea typeface="SimSun"/>
                        <a:cs typeface="Arial"/>
                      </a:endParaRPr>
                    </a:p>
                  </a:txBody>
                  <a:tcPr marL="65327" marR="6532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CCCCC"/>
                    </a:solidFill>
                  </a:tcPr>
                </a:tc>
                <a:tc>
                  <a:txBody>
                    <a:bodyPr/>
                    <a:lstStyle/>
                    <a:p>
                      <a:pPr algn="ctr" rtl="0">
                        <a:spcAft>
                          <a:spcPts val="0"/>
                        </a:spcAft>
                      </a:pPr>
                      <a:r>
                        <a:rPr lang="fa-IR" sz="1100" b="1">
                          <a:latin typeface="Times New Roman"/>
                          <a:ea typeface="SimSun"/>
                          <a:cs typeface="B Nazanin"/>
                        </a:rPr>
                        <a:t>7</a:t>
                      </a:r>
                      <a:endParaRPr lang="en-US" sz="1800">
                        <a:latin typeface="Times New Roman"/>
                        <a:ea typeface="SimSun"/>
                        <a:cs typeface="Arial"/>
                      </a:endParaRPr>
                    </a:p>
                  </a:txBody>
                  <a:tcPr marL="65327" marR="6532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CCCCC"/>
                    </a:solidFill>
                  </a:tcPr>
                </a:tc>
                <a:tc>
                  <a:txBody>
                    <a:bodyPr/>
                    <a:lstStyle/>
                    <a:p>
                      <a:pPr algn="ctr" rtl="0">
                        <a:spcAft>
                          <a:spcPts val="0"/>
                        </a:spcAft>
                      </a:pPr>
                      <a:r>
                        <a:rPr lang="fa-IR" sz="1100" b="1">
                          <a:latin typeface="Times New Roman"/>
                          <a:ea typeface="SimSun"/>
                          <a:cs typeface="B Nazanin"/>
                        </a:rPr>
                        <a:t>8</a:t>
                      </a:r>
                      <a:endParaRPr lang="en-US" sz="1800">
                        <a:latin typeface="Times New Roman"/>
                        <a:ea typeface="SimSun"/>
                        <a:cs typeface="Arial"/>
                      </a:endParaRPr>
                    </a:p>
                  </a:txBody>
                  <a:tcPr marL="65327" marR="6532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CCCCC"/>
                    </a:solidFill>
                  </a:tcPr>
                </a:tc>
                <a:tc>
                  <a:txBody>
                    <a:bodyPr/>
                    <a:lstStyle/>
                    <a:p>
                      <a:pPr algn="ctr" rtl="0">
                        <a:spcAft>
                          <a:spcPts val="0"/>
                        </a:spcAft>
                      </a:pPr>
                      <a:r>
                        <a:rPr lang="fa-IR" sz="1100" b="1">
                          <a:latin typeface="Times New Roman"/>
                          <a:ea typeface="SimSun"/>
                          <a:cs typeface="B Nazanin"/>
                        </a:rPr>
                        <a:t>9</a:t>
                      </a:r>
                      <a:endParaRPr lang="en-US" sz="1800">
                        <a:latin typeface="Times New Roman"/>
                        <a:ea typeface="SimSun"/>
                        <a:cs typeface="Arial"/>
                      </a:endParaRPr>
                    </a:p>
                  </a:txBody>
                  <a:tcPr marL="65327" marR="6532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CCCCC"/>
                    </a:solidFill>
                  </a:tcPr>
                </a:tc>
                <a:tc>
                  <a:txBody>
                    <a:bodyPr/>
                    <a:lstStyle/>
                    <a:p>
                      <a:pPr algn="ctr" rtl="0">
                        <a:spcAft>
                          <a:spcPts val="0"/>
                        </a:spcAft>
                      </a:pPr>
                      <a:r>
                        <a:rPr lang="fa-IR" sz="1100" b="1">
                          <a:latin typeface="Times New Roman"/>
                          <a:ea typeface="SimSun"/>
                          <a:cs typeface="B Nazanin"/>
                        </a:rPr>
                        <a:t>10</a:t>
                      </a:r>
                      <a:endParaRPr lang="en-US" sz="1800">
                        <a:latin typeface="Times New Roman"/>
                        <a:ea typeface="SimSun"/>
                        <a:cs typeface="Arial"/>
                      </a:endParaRPr>
                    </a:p>
                  </a:txBody>
                  <a:tcPr marL="65327" marR="6532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CCCCC"/>
                    </a:solidFill>
                  </a:tcPr>
                </a:tc>
                <a:tc>
                  <a:txBody>
                    <a:bodyPr/>
                    <a:lstStyle/>
                    <a:p>
                      <a:pPr algn="ctr" rtl="0">
                        <a:spcAft>
                          <a:spcPts val="0"/>
                        </a:spcAft>
                      </a:pPr>
                      <a:r>
                        <a:rPr lang="fa-IR" sz="1100" b="1">
                          <a:latin typeface="Times New Roman"/>
                          <a:ea typeface="SimSun"/>
                          <a:cs typeface="B Nazanin"/>
                        </a:rPr>
                        <a:t>11</a:t>
                      </a:r>
                      <a:endParaRPr lang="en-US" sz="1800">
                        <a:latin typeface="Times New Roman"/>
                        <a:ea typeface="SimSun"/>
                        <a:cs typeface="Arial"/>
                      </a:endParaRPr>
                    </a:p>
                  </a:txBody>
                  <a:tcPr marL="65327" marR="6532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CCCCC"/>
                    </a:solidFill>
                  </a:tcPr>
                </a:tc>
                <a:tc>
                  <a:txBody>
                    <a:bodyPr/>
                    <a:lstStyle/>
                    <a:p>
                      <a:pPr algn="ctr" rtl="0">
                        <a:spcAft>
                          <a:spcPts val="0"/>
                        </a:spcAft>
                      </a:pPr>
                      <a:r>
                        <a:rPr lang="fa-IR" sz="1100" b="1">
                          <a:latin typeface="Times New Roman"/>
                          <a:ea typeface="SimSun"/>
                          <a:cs typeface="B Nazanin"/>
                        </a:rPr>
                        <a:t>12</a:t>
                      </a:r>
                      <a:endParaRPr lang="en-US" sz="1800">
                        <a:latin typeface="Times New Roman"/>
                        <a:ea typeface="SimSun"/>
                        <a:cs typeface="Arial"/>
                      </a:endParaRPr>
                    </a:p>
                  </a:txBody>
                  <a:tcPr marL="65327" marR="6532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CCCCC"/>
                    </a:solidFill>
                  </a:tcPr>
                </a:tc>
                <a:extLst>
                  <a:ext uri="{0D108BD9-81ED-4DB2-BD59-A6C34878D82A}">
                    <a16:rowId xmlns:a16="http://schemas.microsoft.com/office/drawing/2014/main" val="10001"/>
                  </a:ext>
                </a:extLst>
              </a:tr>
              <a:tr h="331237">
                <a:tc>
                  <a:txBody>
                    <a:bodyPr/>
                    <a:lstStyle/>
                    <a:p>
                      <a:pPr algn="ctr" rtl="1">
                        <a:spcAft>
                          <a:spcPts val="0"/>
                        </a:spcAft>
                        <a:tabLst>
                          <a:tab pos="413385" algn="l"/>
                        </a:tabLst>
                      </a:pPr>
                      <a:r>
                        <a:rPr lang="fa-IR" sz="1050" b="1" dirty="0">
                          <a:latin typeface="Tahoma"/>
                          <a:ea typeface="SimSun"/>
                          <a:cs typeface="B Nazanin"/>
                        </a:rPr>
                        <a:t>جمع آوري اطلاعات، تكميل پرسشنامه و ورود به نرم افزار</a:t>
                      </a:r>
                      <a:endParaRPr lang="en-US" sz="1800" dirty="0">
                        <a:latin typeface="Times New Roman"/>
                        <a:ea typeface="SimSun"/>
                        <a:cs typeface="Arial"/>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CC"/>
                    </a:solidFill>
                  </a:tcPr>
                </a:tc>
                <a:tc>
                  <a:txBody>
                    <a:bodyPr/>
                    <a:lstStyle/>
                    <a:p>
                      <a:pPr algn="r" rtl="1">
                        <a:spcAft>
                          <a:spcPts val="0"/>
                        </a:spcAft>
                      </a:pPr>
                      <a:r>
                        <a:rPr lang="fa-IR" sz="1400" dirty="0">
                          <a:latin typeface="Times New Roman"/>
                          <a:ea typeface="Times New Roman"/>
                          <a:cs typeface="B Nazanin"/>
                        </a:rPr>
                        <a:t>  </a:t>
                      </a:r>
                      <a:r>
                        <a:rPr lang="fa-IR" sz="1400" dirty="0" smtClean="0">
                          <a:latin typeface="Times New Roman"/>
                          <a:ea typeface="Times New Roman"/>
                          <a:cs typeface="B Nazanin"/>
                        </a:rPr>
                        <a:t>ماه</a:t>
                      </a:r>
                      <a:endParaRPr lang="en-US" sz="1800" dirty="0">
                        <a:latin typeface="Times New Roman"/>
                        <a:ea typeface="SimSun"/>
                        <a:cs typeface="Arial"/>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31237">
                <a:tc>
                  <a:txBody>
                    <a:bodyPr/>
                    <a:lstStyle/>
                    <a:p>
                      <a:pPr algn="ctr" rtl="1">
                        <a:spcAft>
                          <a:spcPts val="0"/>
                        </a:spcAft>
                        <a:tabLst>
                          <a:tab pos="413385" algn="l"/>
                        </a:tabLst>
                      </a:pPr>
                      <a:r>
                        <a:rPr lang="fa-IR" sz="1050" b="1" dirty="0">
                          <a:latin typeface="Tahoma"/>
                          <a:ea typeface="SimSun"/>
                          <a:cs typeface="B Nazanin"/>
                        </a:rPr>
                        <a:t>تجزيه و تحليل اطلاعات</a:t>
                      </a:r>
                      <a:endParaRPr lang="en-US" sz="1800" dirty="0">
                        <a:latin typeface="Times New Roman"/>
                        <a:ea typeface="SimSun"/>
                        <a:cs typeface="Arial"/>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CC"/>
                    </a:solidFill>
                  </a:tcPr>
                </a:tc>
                <a:tc>
                  <a:txBody>
                    <a:bodyPr/>
                    <a:lstStyle/>
                    <a:p>
                      <a:pPr algn="r" rtl="1">
                        <a:spcAft>
                          <a:spcPts val="0"/>
                        </a:spcAft>
                      </a:pPr>
                      <a:r>
                        <a:rPr lang="fa-IR" sz="1400" dirty="0">
                          <a:latin typeface="Times New Roman"/>
                          <a:ea typeface="Times New Roman"/>
                          <a:cs typeface="B Nazanin"/>
                        </a:rPr>
                        <a:t>  </a:t>
                      </a:r>
                      <a:r>
                        <a:rPr lang="fa-IR" sz="1400" dirty="0" smtClean="0">
                          <a:latin typeface="Times New Roman"/>
                          <a:ea typeface="Times New Roman"/>
                          <a:cs typeface="B Nazanin"/>
                        </a:rPr>
                        <a:t>ماه</a:t>
                      </a:r>
                      <a:endParaRPr lang="en-US" sz="1800" dirty="0">
                        <a:latin typeface="Times New Roman"/>
                        <a:ea typeface="SimSun"/>
                        <a:cs typeface="Arial"/>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31237">
                <a:tc>
                  <a:txBody>
                    <a:bodyPr/>
                    <a:lstStyle/>
                    <a:p>
                      <a:pPr algn="ctr" rtl="1">
                        <a:spcAft>
                          <a:spcPts val="0"/>
                        </a:spcAft>
                        <a:tabLst>
                          <a:tab pos="413385" algn="l"/>
                        </a:tabLst>
                      </a:pPr>
                      <a:r>
                        <a:rPr lang="fa-IR" sz="1050" b="1" dirty="0">
                          <a:latin typeface="Tahoma"/>
                          <a:ea typeface="SimSun"/>
                          <a:cs typeface="B Nazanin"/>
                        </a:rPr>
                        <a:t>بازنگري و نتيجه گيري و نگارش متن</a:t>
                      </a:r>
                      <a:endParaRPr lang="en-US" sz="1800" dirty="0">
                        <a:latin typeface="Times New Roman"/>
                        <a:ea typeface="SimSun"/>
                        <a:cs typeface="Arial"/>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CC"/>
                    </a:solidFill>
                  </a:tcPr>
                </a:tc>
                <a:tc>
                  <a:txBody>
                    <a:bodyPr/>
                    <a:lstStyle/>
                    <a:p>
                      <a:pPr algn="r" rtl="1">
                        <a:spcAft>
                          <a:spcPts val="0"/>
                        </a:spcAft>
                      </a:pPr>
                      <a:r>
                        <a:rPr lang="fa-IR" sz="1400" dirty="0">
                          <a:latin typeface="Times New Roman"/>
                          <a:ea typeface="Times New Roman"/>
                          <a:cs typeface="B Nazanin"/>
                        </a:rPr>
                        <a:t>  </a:t>
                      </a:r>
                      <a:r>
                        <a:rPr lang="fa-IR" sz="1400" dirty="0" smtClean="0">
                          <a:latin typeface="Times New Roman"/>
                          <a:ea typeface="Times New Roman"/>
                          <a:cs typeface="B Nazanin"/>
                        </a:rPr>
                        <a:t>ماه</a:t>
                      </a:r>
                      <a:endParaRPr lang="en-US" sz="1800" dirty="0">
                        <a:latin typeface="Times New Roman"/>
                        <a:ea typeface="SimSun"/>
                        <a:cs typeface="Arial"/>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dirty="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dirty="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dirty="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dirty="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dirty="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dirty="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dirty="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dirty="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dirty="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dirty="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dirty="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1400" dirty="0">
                        <a:latin typeface="Times New Roman"/>
                        <a:ea typeface="Times New Roman"/>
                        <a:cs typeface="B Nazanin"/>
                      </a:endParaRPr>
                    </a:p>
                  </a:txBody>
                  <a:tcPr marL="65327" marR="65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7" name="Slide Number Placeholder 6"/>
          <p:cNvSpPr>
            <a:spLocks noGrp="1"/>
          </p:cNvSpPr>
          <p:nvPr>
            <p:ph type="sldNum" sz="quarter" idx="12"/>
          </p:nvPr>
        </p:nvSpPr>
        <p:spPr>
          <a:xfrm>
            <a:off x="611560" y="734986"/>
            <a:ext cx="501588" cy="520700"/>
          </a:xfrm>
        </p:spPr>
        <p:txBody>
          <a:bodyPr/>
          <a:lstStyle/>
          <a:p>
            <a:fld id="{03D75743-879A-44A4-9263-9DE3E0A0BE64}" type="slidenum">
              <a:rPr lang="fa-IR" sz="1600" smtClean="0">
                <a:cs typeface="B Titr" panose="00000700000000000000" pitchFamily="2" charset="-78"/>
              </a:rPr>
              <a:pPr/>
              <a:t>21</a:t>
            </a:fld>
            <a:endParaRPr lang="fa-IR" sz="1600" dirty="0">
              <a:cs typeface="B Titr" panose="00000700000000000000" pitchFamily="2" charset="-78"/>
            </a:endParaRPr>
          </a:p>
        </p:txBody>
      </p:sp>
      <p:sp>
        <p:nvSpPr>
          <p:cNvPr id="2" name="TextBox 1"/>
          <p:cNvSpPr txBox="1"/>
          <p:nvPr/>
        </p:nvSpPr>
        <p:spPr>
          <a:xfrm>
            <a:off x="1331640" y="4797152"/>
            <a:ext cx="7168446" cy="1569660"/>
          </a:xfrm>
          <a:prstGeom prst="rect">
            <a:avLst/>
          </a:prstGeom>
          <a:noFill/>
        </p:spPr>
        <p:txBody>
          <a:bodyPr wrap="square" rtlCol="1">
            <a:spAutoFit/>
          </a:bodyPr>
          <a:lstStyle/>
          <a:p>
            <a:pPr algn="r" rtl="1">
              <a:lnSpc>
                <a:spcPct val="200000"/>
              </a:lnSpc>
            </a:pPr>
            <a:r>
              <a:rPr lang="fa-IR" sz="2400" b="1" dirty="0" smtClean="0">
                <a:cs typeface="B Nazanin" panose="00000400000000000000" pitchFamily="2" charset="-78"/>
              </a:rPr>
              <a:t>مهمترین چالش‌ها و مشکلات پایان‌نامه خود را نام ببرید.</a:t>
            </a:r>
          </a:p>
          <a:p>
            <a:pPr algn="r" rtl="1">
              <a:lnSpc>
                <a:spcPct val="200000"/>
              </a:lnSpc>
            </a:pPr>
            <a:r>
              <a:rPr lang="fa-IR" sz="2400" b="1" dirty="0" smtClean="0">
                <a:cs typeface="B Nazanin" panose="00000400000000000000" pitchFamily="2" charset="-78"/>
              </a:rPr>
              <a:t>1- ...	2- ...	3- ...	4- ...</a:t>
            </a:r>
            <a:endParaRPr lang="fa-IR" sz="2400" b="1" dirty="0">
              <a:cs typeface="B Nazanin" panose="00000400000000000000" pitchFamily="2" charset="-78"/>
            </a:endParaRPr>
          </a:p>
        </p:txBody>
      </p:sp>
      <p:pic>
        <p:nvPicPr>
          <p:cNvPr id="9" name="Picture 8"/>
          <p:cNvPicPr/>
          <p:nvPr/>
        </p:nvPicPr>
        <p:blipFill>
          <a:blip r:embed="rId2" cstate="print">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11200"/>
                    </a14:imgEffect>
                    <a14:imgEffect>
                      <a14:saturation sat="400000"/>
                    </a14:imgEffect>
                  </a14:imgLayer>
                </a14:imgProps>
              </a:ext>
            </a:extLst>
          </a:blip>
          <a:srcRect/>
          <a:stretch>
            <a:fillRect/>
          </a:stretch>
        </p:blipFill>
        <p:spPr bwMode="auto">
          <a:xfrm>
            <a:off x="251520" y="116632"/>
            <a:ext cx="504056" cy="467889"/>
          </a:xfrm>
          <a:prstGeom prst="rect">
            <a:avLst/>
          </a:prstGeom>
          <a:noFill/>
          <a:ln w="9525">
            <a:solidFill>
              <a:srgbClr val="C00000"/>
            </a:solidFill>
            <a:miter lim="800000"/>
            <a:headEnd/>
            <a:tailEnd/>
          </a:ln>
        </p:spPr>
      </p:pic>
    </p:spTree>
    <p:extLst>
      <p:ext uri="{BB962C8B-B14F-4D97-AF65-F5344CB8AC3E}">
        <p14:creationId xmlns:p14="http://schemas.microsoft.com/office/powerpoint/2010/main" val="21095419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13148" y="4725144"/>
            <a:ext cx="7635316" cy="830997"/>
          </a:xfrm>
          <a:prstGeom prst="rect">
            <a:avLst/>
          </a:prstGeom>
        </p:spPr>
        <p:txBody>
          <a:bodyPr wrap="square">
            <a:spAutoFit/>
          </a:bodyPr>
          <a:lstStyle/>
          <a:p>
            <a:r>
              <a:rPr lang="fa-IR" sz="4800" b="1" dirty="0" smtClean="0">
                <a:solidFill>
                  <a:srgbClr val="0000FF"/>
                </a:solidFill>
                <a:latin typeface="IranNastaliq" pitchFamily="18" charset="0"/>
                <a:cs typeface="B Nazanin Outline" panose="00000400000000000000" pitchFamily="2" charset="-78"/>
              </a:rPr>
              <a:t>با تشکر از   توجه شما</a:t>
            </a:r>
            <a:endParaRPr lang="en-US" sz="4800" b="1" dirty="0">
              <a:solidFill>
                <a:srgbClr val="0000FF"/>
              </a:solidFill>
              <a:latin typeface="IranNastaliq" pitchFamily="18" charset="0"/>
              <a:cs typeface="B Nazanin Outline" panose="00000400000000000000" pitchFamily="2" charset="-78"/>
            </a:endParaRPr>
          </a:p>
        </p:txBody>
      </p:sp>
      <p:sp>
        <p:nvSpPr>
          <p:cNvPr id="26626" name="AutoShape 2" descr="رتبه لازم قبولی پزشکی 98 پردیس خودگردان علوم پزشکی کاشان "/>
          <p:cNvSpPr>
            <a:spLocks noChangeAspect="1" noChangeArrowheads="1"/>
          </p:cNvSpPr>
          <p:nvPr/>
        </p:nvSpPr>
        <p:spPr bwMode="auto">
          <a:xfrm>
            <a:off x="8355013" y="-1371600"/>
            <a:ext cx="5143500" cy="2857500"/>
          </a:xfrm>
          <a:prstGeom prst="rect">
            <a:avLst/>
          </a:prstGeom>
          <a:noFill/>
        </p:spPr>
        <p:txBody>
          <a:bodyPr vert="horz" wrap="square" lIns="91440" tIns="45720" rIns="91440" bIns="45720" numCol="1" anchor="t" anchorCtr="0" compatLnSpc="1">
            <a:prstTxWarp prst="textNoShape">
              <a:avLst/>
            </a:prstTxWarp>
          </a:bodyPr>
          <a:lstStyle/>
          <a:p>
            <a:endParaRPr lang="fa-IR"/>
          </a:p>
        </p:txBody>
      </p:sp>
      <p:sp>
        <p:nvSpPr>
          <p:cNvPr id="5" name="Slide Number Placeholder 4"/>
          <p:cNvSpPr>
            <a:spLocks noGrp="1"/>
          </p:cNvSpPr>
          <p:nvPr>
            <p:ph type="sldNum" sz="quarter" idx="12"/>
          </p:nvPr>
        </p:nvSpPr>
        <p:spPr>
          <a:xfrm>
            <a:off x="503548" y="692696"/>
            <a:ext cx="609600" cy="520700"/>
          </a:xfrm>
        </p:spPr>
        <p:txBody>
          <a:bodyPr/>
          <a:lstStyle/>
          <a:p>
            <a:fld id="{03D75743-879A-44A4-9263-9DE3E0A0BE64}" type="slidenum">
              <a:rPr lang="fa-IR" sz="1600" smtClean="0">
                <a:cs typeface="B Titr" panose="00000700000000000000" pitchFamily="2" charset="-78"/>
              </a:rPr>
              <a:pPr/>
              <a:t>22</a:t>
            </a:fld>
            <a:endParaRPr lang="fa-IR" sz="1600" dirty="0">
              <a:cs typeface="B Titr" panose="00000700000000000000" pitchFamily="2" charset="-78"/>
            </a:endParaRPr>
          </a:p>
        </p:txBody>
      </p:sp>
      <p:pic>
        <p:nvPicPr>
          <p:cNvPr id="6" name="Picture 5"/>
          <p:cNvPicPr/>
          <p:nvPr/>
        </p:nvPicPr>
        <p:blipFill>
          <a:blip r:embed="rId2" cstate="print">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11200"/>
                    </a14:imgEffect>
                    <a14:imgEffect>
                      <a14:saturation sat="400000"/>
                    </a14:imgEffect>
                  </a14:imgLayer>
                </a14:imgProps>
              </a:ext>
            </a:extLst>
          </a:blip>
          <a:srcRect/>
          <a:stretch>
            <a:fillRect/>
          </a:stretch>
        </p:blipFill>
        <p:spPr bwMode="auto">
          <a:xfrm>
            <a:off x="251520" y="116632"/>
            <a:ext cx="504056" cy="467889"/>
          </a:xfrm>
          <a:prstGeom prst="rect">
            <a:avLst/>
          </a:prstGeom>
          <a:noFill/>
          <a:ln w="9525">
            <a:solidFill>
              <a:srgbClr val="C00000"/>
            </a:solidFill>
            <a:miter lim="800000"/>
            <a:headEnd/>
            <a:tailEnd/>
          </a:ln>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4237" y="1412776"/>
            <a:ext cx="8525747" cy="2664296"/>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3D75743-879A-44A4-9263-9DE3E0A0BE64}" type="slidenum">
              <a:rPr lang="fa-IR" sz="1600" smtClean="0">
                <a:cs typeface="B Titr" panose="00000700000000000000" pitchFamily="2" charset="-78"/>
              </a:rPr>
              <a:pPr/>
              <a:t>23</a:t>
            </a:fld>
            <a:endParaRPr lang="fa-IR" sz="1600" dirty="0">
              <a:cs typeface="B Titr" panose="00000700000000000000" pitchFamily="2" charset="-78"/>
            </a:endParaRPr>
          </a:p>
        </p:txBody>
      </p:sp>
      <p:sp>
        <p:nvSpPr>
          <p:cNvPr id="3" name="TextBox 2"/>
          <p:cNvSpPr txBox="1"/>
          <p:nvPr/>
        </p:nvSpPr>
        <p:spPr>
          <a:xfrm>
            <a:off x="1133364" y="1262088"/>
            <a:ext cx="7272808" cy="800219"/>
          </a:xfrm>
          <a:prstGeom prst="rect">
            <a:avLst/>
          </a:prstGeom>
          <a:noFill/>
        </p:spPr>
        <p:txBody>
          <a:bodyPr wrap="square" rtlCol="1">
            <a:spAutoFit/>
          </a:bodyPr>
          <a:lstStyle/>
          <a:p>
            <a:pPr algn="just" rtl="1">
              <a:lnSpc>
                <a:spcPct val="150000"/>
              </a:lnSpc>
            </a:pPr>
            <a:r>
              <a:rPr lang="fa-IR" sz="1600" b="1" dirty="0" smtClean="0">
                <a:solidFill>
                  <a:srgbClr val="FF0000"/>
                </a:solidFill>
                <a:cs typeface="B Nazanin" panose="00000400000000000000" pitchFamily="2" charset="-78"/>
              </a:rPr>
              <a:t>مجددا عنوان فارسی و انگلیسی پایان نامه خود را در این اسلاید بنویسید. پس از ارائه خود این اسلاید باشد تا دقیقا هنگام سوال اعضای شورا عنوان پروپوزال شما مشخص باشد.</a:t>
            </a:r>
            <a:endParaRPr lang="fa-IR" sz="1600" b="1" dirty="0">
              <a:solidFill>
                <a:srgbClr val="FF0000"/>
              </a:solidFill>
              <a:cs typeface="B Nazanin" panose="00000400000000000000" pitchFamily="2" charset="-78"/>
            </a:endParaRPr>
          </a:p>
        </p:txBody>
      </p:sp>
      <p:pic>
        <p:nvPicPr>
          <p:cNvPr id="4" name="Picture 3"/>
          <p:cNvPicPr/>
          <p:nvPr/>
        </p:nvPicPr>
        <p:blipFill>
          <a:blip r:embed="rId2" cstate="print">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11200"/>
                    </a14:imgEffect>
                    <a14:imgEffect>
                      <a14:saturation sat="400000"/>
                    </a14:imgEffect>
                  </a14:imgLayer>
                </a14:imgProps>
              </a:ext>
            </a:extLst>
          </a:blip>
          <a:srcRect/>
          <a:stretch>
            <a:fillRect/>
          </a:stretch>
        </p:blipFill>
        <p:spPr bwMode="auto">
          <a:xfrm>
            <a:off x="251520" y="116632"/>
            <a:ext cx="504056" cy="467889"/>
          </a:xfrm>
          <a:prstGeom prst="rect">
            <a:avLst/>
          </a:prstGeom>
          <a:noFill/>
          <a:ln w="9525">
            <a:solidFill>
              <a:srgbClr val="C00000"/>
            </a:solidFill>
            <a:miter lim="800000"/>
            <a:headEnd/>
            <a:tailEnd/>
          </a:ln>
        </p:spPr>
      </p:pic>
      <p:sp>
        <p:nvSpPr>
          <p:cNvPr id="5" name="Rectangle 4"/>
          <p:cNvSpPr/>
          <p:nvPr/>
        </p:nvSpPr>
        <p:spPr>
          <a:xfrm>
            <a:off x="2483768" y="317689"/>
            <a:ext cx="4572000" cy="923330"/>
          </a:xfrm>
          <a:prstGeom prst="rect">
            <a:avLst/>
          </a:prstGeom>
        </p:spPr>
        <p:txBody>
          <a:bodyPr>
            <a:spAutoFit/>
          </a:bodyPr>
          <a:lstStyle/>
          <a:p>
            <a:pPr algn="ctr"/>
            <a:r>
              <a:rPr lang="ar-SA" b="1" dirty="0">
                <a:solidFill>
                  <a:srgbClr val="0000FF"/>
                </a:solidFill>
                <a:latin typeface="Times New Roman" panose="02020603050405020304" pitchFamily="18" charset="0"/>
                <a:ea typeface="Times New Roman" panose="02020603050405020304" pitchFamily="18" charset="0"/>
                <a:cs typeface="B Titr" pitchFamily="2" charset="-78"/>
              </a:rPr>
              <a:t>عنوان</a:t>
            </a:r>
            <a:r>
              <a:rPr lang="fa-IR" b="1" dirty="0">
                <a:solidFill>
                  <a:srgbClr val="0000FF"/>
                </a:solidFill>
                <a:latin typeface="Times New Roman" panose="02020603050405020304" pitchFamily="18" charset="0"/>
                <a:ea typeface="Times New Roman" panose="02020603050405020304" pitchFamily="18" charset="0"/>
                <a:cs typeface="B Titr" pitchFamily="2" charset="-78"/>
              </a:rPr>
              <a:t> فارسی</a:t>
            </a:r>
            <a:r>
              <a:rPr lang="ar-SA" b="1" dirty="0" smtClean="0">
                <a:solidFill>
                  <a:srgbClr val="0000FF"/>
                </a:solidFill>
                <a:latin typeface="Times New Roman" panose="02020603050405020304" pitchFamily="18" charset="0"/>
                <a:ea typeface="Times New Roman" panose="02020603050405020304" pitchFamily="18" charset="0"/>
                <a:cs typeface="B Titr" pitchFamily="2" charset="-78"/>
              </a:rPr>
              <a:t>:</a:t>
            </a:r>
            <a:endParaRPr lang="fa-IR" b="1" dirty="0">
              <a:solidFill>
                <a:srgbClr val="0000FF"/>
              </a:solidFill>
              <a:latin typeface="Times New Roman" panose="02020603050405020304" pitchFamily="18" charset="0"/>
              <a:ea typeface="Calibri" panose="020F0502020204030204" pitchFamily="34" charset="0"/>
              <a:cs typeface="B Nazanin" panose="00000400000000000000" pitchFamily="2" charset="-78"/>
            </a:endParaRPr>
          </a:p>
          <a:p>
            <a:pPr algn="ctr"/>
            <a:endParaRPr lang="fa-IR" b="1" dirty="0">
              <a:solidFill>
                <a:srgbClr val="0000FF"/>
              </a:solidFill>
              <a:latin typeface="Times New Roman" panose="02020603050405020304" pitchFamily="18" charset="0"/>
              <a:ea typeface="Calibri" panose="020F0502020204030204" pitchFamily="34" charset="0"/>
              <a:cs typeface="B Nazanin" panose="00000400000000000000" pitchFamily="2" charset="-78"/>
            </a:endParaRPr>
          </a:p>
          <a:p>
            <a:pPr algn="ctr"/>
            <a:r>
              <a:rPr lang="fa-IR" b="1" dirty="0">
                <a:solidFill>
                  <a:srgbClr val="0000FF"/>
                </a:solidFill>
                <a:latin typeface="Times New Roman" panose="02020603050405020304" pitchFamily="18" charset="0"/>
                <a:ea typeface="Calibri" panose="020F0502020204030204" pitchFamily="34" charset="0"/>
                <a:cs typeface="B Titr" pitchFamily="2" charset="-78"/>
              </a:rPr>
              <a:t>عنوان انگلیسی</a:t>
            </a:r>
            <a:r>
              <a:rPr lang="fa-IR" b="1" dirty="0" smtClean="0">
                <a:solidFill>
                  <a:srgbClr val="0000FF"/>
                </a:solidFill>
                <a:latin typeface="Times New Roman" panose="02020603050405020304" pitchFamily="18" charset="0"/>
                <a:ea typeface="Calibri" panose="020F0502020204030204" pitchFamily="34" charset="0"/>
                <a:cs typeface="B Titr" pitchFamily="2" charset="-78"/>
              </a:rPr>
              <a:t>:</a:t>
            </a:r>
            <a:endParaRPr lang="fa-IR" b="1" dirty="0">
              <a:solidFill>
                <a:srgbClr val="0000FF"/>
              </a:solidFill>
              <a:latin typeface="Times New Roman" panose="02020603050405020304" pitchFamily="18" charset="0"/>
              <a:ea typeface="Calibri" panose="020F0502020204030204" pitchFamily="34" charset="0"/>
              <a:cs typeface="B Titr" pitchFamily="2" charset="-78"/>
            </a:endParaRPr>
          </a:p>
        </p:txBody>
      </p:sp>
      <p:sp>
        <p:nvSpPr>
          <p:cNvPr id="6" name="TextBox 5"/>
          <p:cNvSpPr txBox="1"/>
          <p:nvPr/>
        </p:nvSpPr>
        <p:spPr>
          <a:xfrm>
            <a:off x="755576" y="2204864"/>
            <a:ext cx="7776864" cy="3785652"/>
          </a:xfrm>
          <a:prstGeom prst="rect">
            <a:avLst/>
          </a:prstGeom>
          <a:noFill/>
        </p:spPr>
        <p:txBody>
          <a:bodyPr wrap="square" rtlCol="1">
            <a:spAutoFit/>
          </a:bodyPr>
          <a:lstStyle/>
          <a:p>
            <a:pPr marL="342900" indent="-342900" algn="just" rtl="1">
              <a:lnSpc>
                <a:spcPct val="150000"/>
              </a:lnSpc>
              <a:buFont typeface="+mj-lt"/>
              <a:buAutoNum type="arabicPeriod"/>
            </a:pPr>
            <a:r>
              <a:rPr lang="fa-IR" sz="1600" b="1" dirty="0" smtClean="0">
                <a:cs typeface="B Nazanin" panose="00000400000000000000" pitchFamily="2" charset="-78"/>
              </a:rPr>
              <a:t>در برگه‌های جلوی اعضای شورا عنوان پروپوزال شما که در سامانه ثبت شده است قرار دارد.</a:t>
            </a:r>
          </a:p>
          <a:p>
            <a:pPr marL="342900" indent="-342900" algn="just" rtl="1">
              <a:lnSpc>
                <a:spcPct val="150000"/>
              </a:lnSpc>
              <a:buFont typeface="+mj-lt"/>
              <a:buAutoNum type="arabicPeriod"/>
            </a:pPr>
            <a:r>
              <a:rPr lang="fa-IR" sz="1600" b="1" dirty="0" smtClean="0">
                <a:cs typeface="B Nazanin" panose="00000400000000000000" pitchFamily="2" charset="-78"/>
              </a:rPr>
              <a:t>عنوان پروپوزال شما که در کمیته اخلاق بررسی می‌شود. دقیقا همان عنوان ثبت شده در سامانه پژوهان است، </a:t>
            </a:r>
          </a:p>
          <a:p>
            <a:pPr marL="342900" indent="-342900" algn="just" rtl="1">
              <a:lnSpc>
                <a:spcPct val="150000"/>
              </a:lnSpc>
              <a:buFont typeface="+mj-lt"/>
              <a:buAutoNum type="arabicPeriod"/>
            </a:pPr>
            <a:r>
              <a:rPr lang="fa-IR" sz="1600" b="1" dirty="0" smtClean="0">
                <a:cs typeface="B Nazanin" panose="00000400000000000000" pitchFamily="2" charset="-78"/>
              </a:rPr>
              <a:t>کد اخلاق به این عنوان تعلق می‌گیرد در زمان دفاع در صورت جلسه نیز این عنوان نوشته می‌شود.</a:t>
            </a:r>
          </a:p>
          <a:p>
            <a:pPr marL="342900" indent="-342900" algn="just" rtl="1">
              <a:lnSpc>
                <a:spcPct val="150000"/>
              </a:lnSpc>
              <a:buFont typeface="+mj-lt"/>
              <a:buAutoNum type="arabicPeriod"/>
            </a:pPr>
            <a:r>
              <a:rPr lang="fa-IR" sz="1600" b="1" dirty="0" smtClean="0">
                <a:cs typeface="B Nazanin" panose="00000400000000000000" pitchFamily="2" charset="-78"/>
              </a:rPr>
              <a:t>پس از تعلق کد اخلاق به پروپوزال پایان‌نامه شما هیچ تغییری (حتی جابجایی یک کاما) بدون تصویب کمیته اخلاق امکان پذیر نیست. فراموش نکنید پس از تعلق گرفتن کد اخلاق به پروپوزال شما این عنوان ثبت و از طریق </a:t>
            </a:r>
            <a:r>
              <a:rPr lang="fa-IR" sz="1600" b="1" dirty="0" smtClean="0">
                <a:solidFill>
                  <a:srgbClr val="FF0000"/>
                </a:solidFill>
                <a:cs typeface="B Titr" panose="00000700000000000000" pitchFamily="2" charset="-78"/>
              </a:rPr>
              <a:t>سامانه ملی اخلاق در پژوهش‌های زیست پزشکی </a:t>
            </a:r>
            <a:r>
              <a:rPr lang="en-US" sz="1600" b="1" dirty="0" smtClean="0">
                <a:solidFill>
                  <a:srgbClr val="FF0000"/>
                </a:solidFill>
                <a:cs typeface="B Titr" panose="00000700000000000000" pitchFamily="2" charset="-78"/>
              </a:rPr>
              <a:t>(ethics.research.ac.ir)</a:t>
            </a:r>
            <a:r>
              <a:rPr lang="fa-IR" sz="1600" b="1" dirty="0">
                <a:solidFill>
                  <a:srgbClr val="FF0000"/>
                </a:solidFill>
                <a:cs typeface="B Titr" panose="00000700000000000000" pitchFamily="2" charset="-78"/>
              </a:rPr>
              <a:t>  </a:t>
            </a:r>
            <a:r>
              <a:rPr lang="fa-IR" sz="1600" b="1" dirty="0" smtClean="0">
                <a:cs typeface="B Nazanin" panose="00000400000000000000" pitchFamily="2" charset="-78"/>
              </a:rPr>
              <a:t>قابل دسترس است.</a:t>
            </a:r>
          </a:p>
          <a:p>
            <a:pPr marL="342900" indent="-342900" algn="just" rtl="1">
              <a:lnSpc>
                <a:spcPct val="150000"/>
              </a:lnSpc>
              <a:buFont typeface="+mj-lt"/>
              <a:buAutoNum type="arabicPeriod"/>
            </a:pPr>
            <a:r>
              <a:rPr lang="fa-IR" sz="1600" b="1" dirty="0" smtClean="0">
                <a:cs typeface="B Nazanin" panose="00000400000000000000" pitchFamily="2" charset="-78"/>
              </a:rPr>
              <a:t>از آنجائیکه در سامانه ملی اخلاق و نیز صورت‌جلسه دفاع پایان‌نامه عنوان انگلیسی نیز نوشته می‌شود. دقت کنید </a:t>
            </a:r>
            <a:r>
              <a:rPr lang="fa-IR" sz="1600" b="1" dirty="0">
                <a:cs typeface="B Nazanin" panose="00000400000000000000" pitchFamily="2" charset="-78"/>
              </a:rPr>
              <a:t>دقیقا </a:t>
            </a:r>
            <a:r>
              <a:rPr lang="fa-IR" sz="1600" b="1" dirty="0" smtClean="0">
                <a:cs typeface="B Nazanin" panose="00000400000000000000" pitchFamily="2" charset="-78"/>
              </a:rPr>
              <a:t>عنوان فارسی صحیح </a:t>
            </a:r>
            <a:r>
              <a:rPr lang="fa-IR" sz="1600" b="1" dirty="0">
                <a:cs typeface="B Nazanin" panose="00000400000000000000" pitchFamily="2" charset="-78"/>
              </a:rPr>
              <a:t>ترجمه شده باشد. </a:t>
            </a:r>
          </a:p>
        </p:txBody>
      </p:sp>
    </p:spTree>
    <p:extLst>
      <p:ext uri="{BB962C8B-B14F-4D97-AF65-F5344CB8AC3E}">
        <p14:creationId xmlns:p14="http://schemas.microsoft.com/office/powerpoint/2010/main" val="38910907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3D75743-879A-44A4-9263-9DE3E0A0BE64}" type="slidenum">
              <a:rPr lang="fa-IR" sz="1600" smtClean="0">
                <a:cs typeface="B Titr" panose="00000700000000000000" pitchFamily="2" charset="-78"/>
              </a:rPr>
              <a:pPr/>
              <a:t>24</a:t>
            </a:fld>
            <a:endParaRPr lang="fa-IR" sz="1600" dirty="0">
              <a:cs typeface="B Titr" panose="00000700000000000000" pitchFamily="2" charset="-78"/>
            </a:endParaRPr>
          </a:p>
        </p:txBody>
      </p:sp>
      <p:sp>
        <p:nvSpPr>
          <p:cNvPr id="3" name="Rectangle 2"/>
          <p:cNvSpPr/>
          <p:nvPr/>
        </p:nvSpPr>
        <p:spPr>
          <a:xfrm>
            <a:off x="511228" y="600581"/>
            <a:ext cx="8237236" cy="5216813"/>
          </a:xfrm>
          <a:prstGeom prst="rect">
            <a:avLst/>
          </a:prstGeom>
        </p:spPr>
        <p:txBody>
          <a:bodyPr wrap="square">
            <a:spAutoFit/>
          </a:bodyPr>
          <a:lstStyle/>
          <a:p>
            <a:pPr algn="just" rtl="1">
              <a:lnSpc>
                <a:spcPct val="150000"/>
              </a:lnSpc>
            </a:pPr>
            <a:r>
              <a:rPr lang="fa-IR" b="1" dirty="0" smtClean="0">
                <a:solidFill>
                  <a:srgbClr val="FF0000"/>
                </a:solidFill>
                <a:cs typeface="B Titr" panose="00000700000000000000" pitchFamily="2" charset="-78"/>
              </a:rPr>
              <a:t>فراموش </a:t>
            </a:r>
            <a:r>
              <a:rPr lang="fa-IR" b="1" dirty="0">
                <a:solidFill>
                  <a:srgbClr val="FF0000"/>
                </a:solidFill>
                <a:cs typeface="B Titr" panose="00000700000000000000" pitchFamily="2" charset="-78"/>
              </a:rPr>
              <a:t>نکنید </a:t>
            </a:r>
            <a:endParaRPr lang="fa-IR" b="1" dirty="0" smtClean="0">
              <a:solidFill>
                <a:srgbClr val="FF0000"/>
              </a:solidFill>
              <a:cs typeface="B Titr" panose="00000700000000000000" pitchFamily="2" charset="-78"/>
            </a:endParaRPr>
          </a:p>
          <a:p>
            <a:pPr algn="just" rtl="1">
              <a:lnSpc>
                <a:spcPct val="200000"/>
              </a:lnSpc>
            </a:pPr>
            <a:r>
              <a:rPr lang="fa-IR" b="1" dirty="0" smtClean="0">
                <a:cs typeface="B Nazanin" panose="00000400000000000000" pitchFamily="2" charset="-78"/>
              </a:rPr>
              <a:t>پایان‌نامه </a:t>
            </a:r>
            <a:r>
              <a:rPr lang="fa-IR" b="1" dirty="0">
                <a:cs typeface="B Nazanin" panose="00000400000000000000" pitchFamily="2" charset="-78"/>
              </a:rPr>
              <a:t>شما به عنوان </a:t>
            </a:r>
            <a:r>
              <a:rPr lang="fa-IR" b="1" dirty="0">
                <a:solidFill>
                  <a:srgbClr val="0000FF"/>
                </a:solidFill>
                <a:cs typeface="B Titr" panose="00000700000000000000" pitchFamily="2" charset="-78"/>
              </a:rPr>
              <a:t>"شناسنامه علمی شما" </a:t>
            </a:r>
            <a:r>
              <a:rPr lang="fa-IR" b="1" dirty="0">
                <a:cs typeface="B Nazanin" panose="00000400000000000000" pitchFamily="2" charset="-78"/>
              </a:rPr>
              <a:t>می‌باشد. قطعا </a:t>
            </a:r>
            <a:r>
              <a:rPr lang="fa-IR" b="1" dirty="0" smtClean="0">
                <a:cs typeface="B Nazanin" panose="00000400000000000000" pitchFamily="2" charset="-78"/>
              </a:rPr>
              <a:t>با گسترش فناوری‌های جدید تمام </a:t>
            </a:r>
            <a:r>
              <a:rPr lang="fa-IR" b="1" dirty="0">
                <a:solidFill>
                  <a:srgbClr val="0000FF"/>
                </a:solidFill>
                <a:cs typeface="B Titr" panose="00000700000000000000" pitchFamily="2" charset="-78"/>
              </a:rPr>
              <a:t>جزئیات </a:t>
            </a:r>
            <a:r>
              <a:rPr lang="fa-IR" b="1" dirty="0" smtClean="0">
                <a:solidFill>
                  <a:srgbClr val="0000FF"/>
                </a:solidFill>
                <a:cs typeface="B Titr" panose="00000700000000000000" pitchFamily="2" charset="-78"/>
              </a:rPr>
              <a:t>پایان‌نامه (داده‌ها و نتایج)</a:t>
            </a:r>
            <a:r>
              <a:rPr lang="fa-IR" b="1" dirty="0" smtClean="0">
                <a:cs typeface="B Titr" panose="00000700000000000000" pitchFamily="2" charset="-78"/>
              </a:rPr>
              <a:t> </a:t>
            </a:r>
            <a:r>
              <a:rPr lang="fa-IR" b="1" dirty="0">
                <a:cs typeface="B Nazanin" panose="00000400000000000000" pitchFamily="2" charset="-78"/>
              </a:rPr>
              <a:t>شما در سامانه‌هایی نظیر همین </a:t>
            </a:r>
            <a:r>
              <a:rPr lang="fa-IR" b="1" dirty="0" smtClean="0">
                <a:cs typeface="B Nazanin" panose="00000400000000000000" pitchFamily="2" charset="-78"/>
              </a:rPr>
              <a:t>سامانه پژوهش‌های زیستی </a:t>
            </a:r>
            <a:r>
              <a:rPr lang="fa-IR" b="1" dirty="0">
                <a:cs typeface="B Nazanin" panose="00000400000000000000" pitchFamily="2" charset="-78"/>
              </a:rPr>
              <a:t>قابل دسترس خواهد بود. در صحت همه جزئیات، رعایت اخلاق حرفه‌ای در نتایج و نوشتن آن نهایت دقت را داشته باشید. </a:t>
            </a:r>
            <a:endParaRPr lang="fa-IR" b="1" dirty="0" smtClean="0">
              <a:cs typeface="B Nazanin" panose="00000400000000000000" pitchFamily="2" charset="-78"/>
            </a:endParaRPr>
          </a:p>
          <a:p>
            <a:pPr algn="just" rtl="1">
              <a:lnSpc>
                <a:spcPct val="150000"/>
              </a:lnSpc>
            </a:pPr>
            <a:r>
              <a:rPr lang="fa-IR" b="1" dirty="0" smtClean="0">
                <a:cs typeface="B Nazanin" panose="00000400000000000000" pitchFamily="2" charset="-78"/>
              </a:rPr>
              <a:t>درصورتیکه پژوهش شما تکراری است، به پژوهش‌های قبلی حتما اشاره کنید.</a:t>
            </a:r>
          </a:p>
          <a:p>
            <a:pPr algn="just" rtl="1">
              <a:lnSpc>
                <a:spcPct val="150000"/>
              </a:lnSpc>
            </a:pPr>
            <a:r>
              <a:rPr lang="fa-IR" b="1" dirty="0" smtClean="0">
                <a:cs typeface="B Nazanin" panose="00000400000000000000" pitchFamily="2" charset="-78"/>
              </a:rPr>
              <a:t>لازم </a:t>
            </a:r>
            <a:r>
              <a:rPr lang="fa-IR" b="1" dirty="0">
                <a:cs typeface="B Nazanin" panose="00000400000000000000" pitchFamily="2" charset="-78"/>
              </a:rPr>
              <a:t>به یادآوری است هر نوع </a:t>
            </a:r>
            <a:r>
              <a:rPr lang="fa-IR" b="1" dirty="0" smtClean="0">
                <a:cs typeface="B Nazanin" panose="00000400000000000000" pitchFamily="2" charset="-78"/>
              </a:rPr>
              <a:t>استفاده نظیر: کپی داده‌های دیگران، دستکاری نتایج، احتمالا پرداخت هزینه و دریافت داده، نتایج و ... می‌تواند به عنوان سرقت ادبی </a:t>
            </a:r>
            <a:r>
              <a:rPr lang="en-US" b="1" dirty="0" smtClean="0">
                <a:cs typeface="B Nazanin" panose="00000400000000000000" pitchFamily="2" charset="-78"/>
              </a:rPr>
              <a:t>(Plagiarism)</a:t>
            </a:r>
            <a:r>
              <a:rPr lang="fa-IR" b="1" dirty="0" smtClean="0">
                <a:cs typeface="B Nazanin" panose="00000400000000000000" pitchFamily="2" charset="-78"/>
              </a:rPr>
              <a:t> مطرح و اعتبار پژوهش و پایان نامه شما را مخدوش کند، این مورد قطعا پیامدهای حقوقی بدنبال دارد.</a:t>
            </a:r>
          </a:p>
          <a:p>
            <a:pPr algn="just" rtl="1">
              <a:lnSpc>
                <a:spcPct val="150000"/>
              </a:lnSpc>
            </a:pPr>
            <a:r>
              <a:rPr lang="fa-IR" b="1" dirty="0" smtClean="0">
                <a:cs typeface="B Nazanin" panose="00000400000000000000" pitchFamily="2" charset="-78"/>
              </a:rPr>
              <a:t>شما پژوهشی را انجام می‌دهید، هیچ اجباری به کسب نتایج مثبت نیست. نتایج پژوهش خود را صادقانه بنویسید و گزارش کنید.</a:t>
            </a:r>
            <a:endParaRPr lang="fa-IR" b="1" dirty="0">
              <a:cs typeface="B Nazanin" panose="00000400000000000000" pitchFamily="2" charset="-78"/>
            </a:endParaRPr>
          </a:p>
        </p:txBody>
      </p:sp>
      <p:pic>
        <p:nvPicPr>
          <p:cNvPr id="4" name="Picture 3"/>
          <p:cNvPicPr/>
          <p:nvPr/>
        </p:nvPicPr>
        <p:blipFill>
          <a:blip r:embed="rId2" cstate="print">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11200"/>
                    </a14:imgEffect>
                    <a14:imgEffect>
                      <a14:saturation sat="400000"/>
                    </a14:imgEffect>
                  </a14:imgLayer>
                </a14:imgProps>
              </a:ext>
            </a:extLst>
          </a:blip>
          <a:srcRect/>
          <a:stretch>
            <a:fillRect/>
          </a:stretch>
        </p:blipFill>
        <p:spPr bwMode="auto">
          <a:xfrm>
            <a:off x="251520" y="116632"/>
            <a:ext cx="504056" cy="467889"/>
          </a:xfrm>
          <a:prstGeom prst="rect">
            <a:avLst/>
          </a:prstGeom>
          <a:noFill/>
          <a:ln w="9525">
            <a:solidFill>
              <a:srgbClr val="C00000"/>
            </a:solidFill>
            <a:miter lim="800000"/>
            <a:headEnd/>
            <a:tailEnd/>
          </a:ln>
        </p:spPr>
      </p:pic>
    </p:spTree>
    <p:extLst>
      <p:ext uri="{BB962C8B-B14F-4D97-AF65-F5344CB8AC3E}">
        <p14:creationId xmlns:p14="http://schemas.microsoft.com/office/powerpoint/2010/main" val="27191481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3D75743-879A-44A4-9263-9DE3E0A0BE64}" type="slidenum">
              <a:rPr lang="fa-IR" sz="1600" smtClean="0">
                <a:cs typeface="B Titr" panose="00000700000000000000" pitchFamily="2" charset="-78"/>
              </a:rPr>
              <a:pPr/>
              <a:t>25</a:t>
            </a:fld>
            <a:endParaRPr lang="fa-IR" sz="1600" dirty="0">
              <a:cs typeface="B Titr" panose="00000700000000000000" pitchFamily="2" charset="-78"/>
            </a:endParaRPr>
          </a:p>
        </p:txBody>
      </p:sp>
      <p:graphicFrame>
        <p:nvGraphicFramePr>
          <p:cNvPr id="6" name="Table 5"/>
          <p:cNvGraphicFramePr>
            <a:graphicFrameLocks noGrp="1"/>
          </p:cNvGraphicFramePr>
          <p:nvPr>
            <p:extLst>
              <p:ext uri="{D42A27DB-BD31-4B8C-83A1-F6EECF244321}">
                <p14:modId xmlns:p14="http://schemas.microsoft.com/office/powerpoint/2010/main" val="1634385537"/>
              </p:ext>
            </p:extLst>
          </p:nvPr>
        </p:nvGraphicFramePr>
        <p:xfrm>
          <a:off x="2699792" y="1102494"/>
          <a:ext cx="5869176" cy="3994455"/>
        </p:xfrm>
        <a:graphic>
          <a:graphicData uri="http://schemas.openxmlformats.org/drawingml/2006/table">
            <a:tbl>
              <a:tblPr rtl="1" firstRow="1" firstCol="1" bandRow="1"/>
              <a:tblGrid>
                <a:gridCol w="2920267">
                  <a:extLst>
                    <a:ext uri="{9D8B030D-6E8A-4147-A177-3AD203B41FA5}">
                      <a16:colId xmlns:a16="http://schemas.microsoft.com/office/drawing/2014/main" val="450628448"/>
                    </a:ext>
                  </a:extLst>
                </a:gridCol>
                <a:gridCol w="2948909">
                  <a:extLst>
                    <a:ext uri="{9D8B030D-6E8A-4147-A177-3AD203B41FA5}">
                      <a16:colId xmlns:a16="http://schemas.microsoft.com/office/drawing/2014/main" val="641970322"/>
                    </a:ext>
                  </a:extLst>
                </a:gridCol>
              </a:tblGrid>
              <a:tr h="193840">
                <a:tc>
                  <a:txBody>
                    <a:bodyPr/>
                    <a:lstStyle/>
                    <a:p>
                      <a:pPr algn="r" rtl="1">
                        <a:lnSpc>
                          <a:spcPct val="107000"/>
                        </a:lnSpc>
                        <a:spcAft>
                          <a:spcPts val="0"/>
                        </a:spcAft>
                      </a:pPr>
                      <a:r>
                        <a:rPr lang="fa-IR" sz="1400" b="1" dirty="0">
                          <a:effectLst/>
                          <a:latin typeface="Calibri" panose="020F0502020204030204" pitchFamily="34" charset="0"/>
                          <a:ea typeface="Calibri" panose="020F0502020204030204" pitchFamily="34" charset="0"/>
                          <a:cs typeface="B Nazanin" panose="00000400000000000000" pitchFamily="2" charset="-78"/>
                        </a:rPr>
                        <a:t>نام و نام خانوادگی:</a:t>
                      </a:r>
                      <a:r>
                        <a:rPr lang="fa-IR" sz="1100" b="1" dirty="0">
                          <a:effectLst/>
                          <a:latin typeface="Calibri" panose="020F0502020204030204" pitchFamily="34" charset="0"/>
                          <a:ea typeface="Calibri" panose="020F0502020204030204" pitchFamily="34" charset="0"/>
                          <a:cs typeface="B Titr" panose="00000700000000000000" pitchFamily="2" charset="-78"/>
                        </a:rPr>
                        <a:t>       </a:t>
                      </a:r>
                      <a:r>
                        <a:rPr lang="fa-IR" sz="1400" b="1" dirty="0">
                          <a:effectLst/>
                          <a:latin typeface="Calibri" panose="020F0502020204030204" pitchFamily="34" charset="0"/>
                          <a:ea typeface="Calibri" panose="020F0502020204030204" pitchFamily="34" charset="0"/>
                          <a:cs typeface="B Nazanin" panose="00000400000000000000" pitchFamily="2" charset="-78"/>
                        </a:rPr>
                        <a:t>                   </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fa-IR" sz="1400" b="1">
                          <a:effectLst/>
                          <a:latin typeface="Calibri" panose="020F0502020204030204" pitchFamily="34" charset="0"/>
                          <a:ea typeface="Calibri" panose="020F0502020204030204" pitchFamily="34" charset="0"/>
                          <a:cs typeface="B Nazanin" panose="00000400000000000000" pitchFamily="2" charset="-78"/>
                        </a:rPr>
                        <a:t>شماره دانشجویی: </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2338246"/>
                  </a:ext>
                </a:extLst>
              </a:tr>
              <a:tr h="193840">
                <a:tc>
                  <a:txBody>
                    <a:bodyPr/>
                    <a:lstStyle/>
                    <a:p>
                      <a:pPr algn="r" rtl="1">
                        <a:lnSpc>
                          <a:spcPct val="107000"/>
                        </a:lnSpc>
                        <a:spcAft>
                          <a:spcPts val="0"/>
                        </a:spcAft>
                      </a:pPr>
                      <a:r>
                        <a:rPr lang="fa-IR" sz="1400" b="1" dirty="0">
                          <a:effectLst/>
                          <a:latin typeface="Calibri" panose="020F0502020204030204" pitchFamily="34" charset="0"/>
                          <a:ea typeface="Calibri" panose="020F0502020204030204" pitchFamily="34" charset="0"/>
                          <a:cs typeface="B Nazanin" panose="00000400000000000000" pitchFamily="2" charset="-78"/>
                        </a:rPr>
                        <a:t> </a:t>
                      </a:r>
                      <a:r>
                        <a:rPr lang="fa-IR" sz="1400" b="1" dirty="0" smtClean="0">
                          <a:effectLst/>
                          <a:latin typeface="Calibri" panose="020F0502020204030204" pitchFamily="34" charset="0"/>
                          <a:ea typeface="Calibri" panose="020F0502020204030204" pitchFamily="34" charset="0"/>
                          <a:cs typeface="B Nazanin" panose="00000400000000000000" pitchFamily="2" charset="-78"/>
                        </a:rPr>
                        <a:t>رشته/مقطع تحصیلی</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fa-IR" sz="1400" b="1">
                          <a:effectLst/>
                          <a:latin typeface="Calibri" panose="020F0502020204030204" pitchFamily="34" charset="0"/>
                          <a:ea typeface="Calibri" panose="020F0502020204030204" pitchFamily="34" charset="0"/>
                          <a:cs typeface="B Nazanin" panose="00000400000000000000" pitchFamily="2" charset="-78"/>
                        </a:rPr>
                        <a:t>کد رهگیری در سامانه پژوهان:</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9839665"/>
                  </a:ext>
                </a:extLst>
              </a:tr>
              <a:tr h="193840">
                <a:tc>
                  <a:txBody>
                    <a:bodyPr/>
                    <a:lstStyle/>
                    <a:p>
                      <a:pPr algn="r" rtl="1">
                        <a:lnSpc>
                          <a:spcPct val="107000"/>
                        </a:lnSpc>
                        <a:spcAft>
                          <a:spcPts val="0"/>
                        </a:spcAft>
                      </a:pPr>
                      <a:r>
                        <a:rPr lang="fa-IR" sz="1400" b="1" dirty="0">
                          <a:effectLst/>
                          <a:latin typeface="Calibri" panose="020F0502020204030204" pitchFamily="34" charset="0"/>
                          <a:ea typeface="Calibri" panose="020F0502020204030204" pitchFamily="34" charset="0"/>
                          <a:cs typeface="B Nazanin" panose="00000400000000000000" pitchFamily="2" charset="-78"/>
                        </a:rPr>
                        <a:t> </a:t>
                      </a:r>
                      <a:r>
                        <a:rPr lang="fa-IR" sz="1400" b="1" dirty="0" smtClean="0">
                          <a:effectLst/>
                          <a:latin typeface="Calibri" panose="020F0502020204030204" pitchFamily="34" charset="0"/>
                          <a:ea typeface="Calibri" panose="020F0502020204030204" pitchFamily="34" charset="0"/>
                          <a:cs typeface="B Nazanin" panose="00000400000000000000" pitchFamily="2" charset="-78"/>
                        </a:rPr>
                        <a:t>تاریخ ثبت در سامانه پژوهان:</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fa-IR" sz="1400" b="1">
                          <a:effectLst/>
                          <a:latin typeface="Calibri" panose="020F0502020204030204" pitchFamily="34" charset="0"/>
                          <a:ea typeface="Calibri" panose="020F0502020204030204" pitchFamily="34" charset="0"/>
                          <a:cs typeface="B Nazanin" panose="00000400000000000000" pitchFamily="2" charset="-78"/>
                        </a:rPr>
                        <a:t>گروه: </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7635544"/>
                  </a:ext>
                </a:extLst>
              </a:tr>
              <a:tr h="193840">
                <a:tc gridSpan="2">
                  <a:txBody>
                    <a:bodyPr/>
                    <a:lstStyle/>
                    <a:p>
                      <a:pPr algn="ctr" rtl="1">
                        <a:lnSpc>
                          <a:spcPct val="107000"/>
                        </a:lnSpc>
                        <a:spcAft>
                          <a:spcPts val="0"/>
                        </a:spcAft>
                      </a:pPr>
                      <a:r>
                        <a:rPr lang="fa-IR" sz="1400" b="1" dirty="0">
                          <a:effectLst/>
                          <a:latin typeface="Calibri" panose="020F0502020204030204" pitchFamily="34" charset="0"/>
                          <a:ea typeface="Calibri" panose="020F0502020204030204" pitchFamily="34" charset="0"/>
                          <a:cs typeface="B Nazanin" panose="00000400000000000000" pitchFamily="2" charset="-78"/>
                        </a:rPr>
                        <a:t>عنوان:</a:t>
                      </a:r>
                      <a:r>
                        <a:rPr lang="fa-IR" sz="1400" b="1" dirty="0">
                          <a:effectLst/>
                          <a:latin typeface="Calibri" panose="020F0502020204030204" pitchFamily="34" charset="0"/>
                          <a:ea typeface="Calibri" panose="020F0502020204030204" pitchFamily="34" charset="0"/>
                          <a:cs typeface="B Titr" panose="00000700000000000000" pitchFamily="2" charset="-78"/>
                        </a:rPr>
                        <a:t> </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fa-IR"/>
                    </a:p>
                  </a:txBody>
                  <a:tcPr/>
                </a:tc>
                <a:extLst>
                  <a:ext uri="{0D108BD9-81ED-4DB2-BD59-A6C34878D82A}">
                    <a16:rowId xmlns:a16="http://schemas.microsoft.com/office/drawing/2014/main" val="3747499431"/>
                  </a:ext>
                </a:extLst>
              </a:tr>
              <a:tr h="193840">
                <a:tc>
                  <a:txBody>
                    <a:bodyPr/>
                    <a:lstStyle/>
                    <a:p>
                      <a:pPr algn="r" rtl="1">
                        <a:lnSpc>
                          <a:spcPct val="107000"/>
                        </a:lnSpc>
                        <a:spcAft>
                          <a:spcPts val="0"/>
                        </a:spcAft>
                      </a:pPr>
                      <a:r>
                        <a:rPr lang="fa-IR" sz="1400" b="1" dirty="0">
                          <a:effectLst/>
                          <a:latin typeface="Calibri" panose="020F0502020204030204" pitchFamily="34" charset="0"/>
                          <a:ea typeface="Calibri" panose="020F0502020204030204" pitchFamily="34" charset="0"/>
                          <a:cs typeface="B Nazanin" panose="00000400000000000000" pitchFamily="2" charset="-78"/>
                        </a:rPr>
                        <a:t>اساتید راهنما</a:t>
                      </a:r>
                      <a:r>
                        <a:rPr lang="en-US" sz="1400" b="1" dirty="0">
                          <a:effectLst/>
                          <a:latin typeface="Calibri" panose="020F0502020204030204" pitchFamily="34" charset="0"/>
                          <a:ea typeface="Calibri" panose="020F0502020204030204" pitchFamily="34" charset="0"/>
                          <a:cs typeface="B Nazanin" panose="00000400000000000000" pitchFamily="2" charset="-78"/>
                        </a:rPr>
                        <a:t>:</a:t>
                      </a:r>
                      <a:r>
                        <a:rPr lang="fa-IR" sz="1400" b="1" dirty="0">
                          <a:effectLst/>
                          <a:latin typeface="Calibri" panose="020F0502020204030204" pitchFamily="34" charset="0"/>
                          <a:ea typeface="Calibri" panose="020F0502020204030204" pitchFamily="34" charset="0"/>
                          <a:cs typeface="B Nazanin" panose="00000400000000000000" pitchFamily="2" charset="-78"/>
                        </a:rPr>
                        <a:t> دکتر </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fa-IR" sz="1400" b="1" dirty="0">
                          <a:effectLst/>
                          <a:latin typeface="Calibri" panose="020F0502020204030204" pitchFamily="34" charset="0"/>
                          <a:ea typeface="Calibri" panose="020F0502020204030204" pitchFamily="34" charset="0"/>
                          <a:cs typeface="B Nazanin" panose="00000400000000000000" pitchFamily="2" charset="-78"/>
                        </a:rPr>
                        <a:t>اساتید مشاور: دکتر</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6176843"/>
                  </a:ext>
                </a:extLst>
              </a:tr>
              <a:tr h="193840">
                <a:tc>
                  <a:txBody>
                    <a:bodyPr/>
                    <a:lstStyle/>
                    <a:p>
                      <a:pPr algn="r" rtl="1">
                        <a:lnSpc>
                          <a:spcPct val="107000"/>
                        </a:lnSpc>
                        <a:spcAft>
                          <a:spcPts val="0"/>
                        </a:spcAft>
                      </a:pPr>
                      <a:r>
                        <a:rPr lang="fa-IR" sz="1400" b="1">
                          <a:effectLst/>
                          <a:latin typeface="Calibri" panose="020F0502020204030204" pitchFamily="34" charset="0"/>
                          <a:ea typeface="Calibri" panose="020F0502020204030204" pitchFamily="34" charset="0"/>
                          <a:cs typeface="B Nazanin" panose="00000400000000000000" pitchFamily="2" charset="-78"/>
                        </a:rPr>
                        <a:t>کلید واژه: </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fa-IR" sz="1400" b="1" dirty="0">
                          <a:effectLst/>
                          <a:latin typeface="Calibri" panose="020F0502020204030204" pitchFamily="34" charset="0"/>
                          <a:ea typeface="Calibri" panose="020F0502020204030204" pitchFamily="34" charset="0"/>
                          <a:cs typeface="B Nazanin" panose="00000400000000000000" pitchFamily="2" charset="-78"/>
                        </a:rPr>
                        <a:t>نوع مطالعه: </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8475340"/>
                  </a:ext>
                </a:extLst>
              </a:tr>
              <a:tr h="387679">
                <a:tc gridSpan="2">
                  <a:txBody>
                    <a:bodyPr/>
                    <a:lstStyle/>
                    <a:p>
                      <a:pPr algn="r" rtl="1">
                        <a:lnSpc>
                          <a:spcPct val="107000"/>
                        </a:lnSpc>
                        <a:spcAft>
                          <a:spcPts val="0"/>
                        </a:spcAft>
                      </a:pPr>
                      <a:r>
                        <a:rPr lang="fa-IR" sz="1100" b="1">
                          <a:effectLst/>
                          <a:latin typeface="Calibri" panose="020F0502020204030204" pitchFamily="34" charset="0"/>
                          <a:ea typeface="Calibri" panose="020F0502020204030204" pitchFamily="34" charset="0"/>
                          <a:cs typeface="B Titr" panose="00000700000000000000" pitchFamily="2" charset="-78"/>
                        </a:rPr>
                        <a:t>اصلاحات:</a:t>
                      </a:r>
                      <a:endParaRPr lang="en-US" sz="11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0"/>
                        </a:spcAft>
                        <a:buFont typeface="+mj-lt"/>
                        <a:buAutoNum type="arabicPeriod"/>
                      </a:pPr>
                      <a:r>
                        <a:rPr lang="fa-IR" sz="1100">
                          <a:effectLst/>
                          <a:latin typeface="Calibri" panose="020F0502020204030204" pitchFamily="34" charset="0"/>
                          <a:ea typeface="Calibri" panose="020F0502020204030204" pitchFamily="34" charset="0"/>
                          <a:cs typeface="B Nazanin" panose="00000400000000000000" pitchFamily="2" charset="-78"/>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fa-IR"/>
                    </a:p>
                  </a:txBody>
                  <a:tcPr/>
                </a:tc>
                <a:extLst>
                  <a:ext uri="{0D108BD9-81ED-4DB2-BD59-A6C34878D82A}">
                    <a16:rowId xmlns:a16="http://schemas.microsoft.com/office/drawing/2014/main" val="1575036793"/>
                  </a:ext>
                </a:extLst>
              </a:tr>
              <a:tr h="387679">
                <a:tc gridSpan="2">
                  <a:txBody>
                    <a:bodyPr/>
                    <a:lstStyle/>
                    <a:p>
                      <a:pPr algn="r" rtl="1">
                        <a:lnSpc>
                          <a:spcPct val="107000"/>
                        </a:lnSpc>
                        <a:spcAft>
                          <a:spcPts val="0"/>
                        </a:spcAft>
                      </a:pPr>
                      <a:r>
                        <a:rPr lang="fa-IR" sz="1100" b="1">
                          <a:effectLst/>
                          <a:latin typeface="Calibri" panose="020F0502020204030204" pitchFamily="34" charset="0"/>
                          <a:ea typeface="Calibri" panose="020F0502020204030204" pitchFamily="34" charset="0"/>
                          <a:cs typeface="B Titr" panose="00000700000000000000" pitchFamily="2" charset="-78"/>
                        </a:rPr>
                        <a:t>پیشنهادات:</a:t>
                      </a:r>
                      <a:endParaRPr lang="en-US" sz="11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0"/>
                        </a:spcAft>
                        <a:buFont typeface="+mj-lt"/>
                        <a:buAutoNum type="arabicPeriod"/>
                      </a:pPr>
                      <a:r>
                        <a:rPr lang="fa-IR" sz="1100" b="1">
                          <a:effectLst/>
                          <a:latin typeface="Calibri" panose="020F0502020204030204" pitchFamily="34" charset="0"/>
                          <a:ea typeface="Calibri" panose="020F0502020204030204" pitchFamily="34" charset="0"/>
                          <a:cs typeface="B Nazanin" panose="00000400000000000000" pitchFamily="2" charset="-78"/>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fa-IR"/>
                    </a:p>
                  </a:txBody>
                  <a:tcPr/>
                </a:tc>
                <a:extLst>
                  <a:ext uri="{0D108BD9-81ED-4DB2-BD59-A6C34878D82A}">
                    <a16:rowId xmlns:a16="http://schemas.microsoft.com/office/drawing/2014/main" val="1824118353"/>
                  </a:ext>
                </a:extLst>
              </a:tr>
              <a:tr h="387679">
                <a:tc gridSpan="2">
                  <a:txBody>
                    <a:bodyPr/>
                    <a:lstStyle/>
                    <a:p>
                      <a:pPr algn="r" rtl="1">
                        <a:lnSpc>
                          <a:spcPct val="107000"/>
                        </a:lnSpc>
                        <a:spcAft>
                          <a:spcPts val="0"/>
                        </a:spcAft>
                      </a:pPr>
                      <a:r>
                        <a:rPr lang="fa-IR" sz="1100" b="1">
                          <a:effectLst/>
                          <a:latin typeface="Calibri" panose="020F0502020204030204" pitchFamily="34" charset="0"/>
                          <a:ea typeface="Calibri" panose="020F0502020204030204" pitchFamily="34" charset="0"/>
                          <a:cs typeface="B Titr" panose="00000700000000000000" pitchFamily="2" charset="-78"/>
                        </a:rPr>
                        <a:t>موارد برون‌سپاری:</a:t>
                      </a:r>
                      <a:endParaRPr lang="en-US" sz="11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0"/>
                        </a:spcAft>
                        <a:buFont typeface="+mj-lt"/>
                        <a:buAutoNum type="arabicPeriod"/>
                      </a:pPr>
                      <a:r>
                        <a:rPr lang="fa-IR" sz="1100" b="1">
                          <a:effectLst/>
                          <a:latin typeface="Calibri" panose="020F0502020204030204" pitchFamily="34" charset="0"/>
                          <a:ea typeface="Calibri" panose="020F0502020204030204" pitchFamily="34" charset="0"/>
                          <a:cs typeface="B Titr" panose="00000700000000000000" pitchFamily="2" charset="-78"/>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fa-IR"/>
                    </a:p>
                  </a:txBody>
                  <a:tcPr/>
                </a:tc>
                <a:extLst>
                  <a:ext uri="{0D108BD9-81ED-4DB2-BD59-A6C34878D82A}">
                    <a16:rowId xmlns:a16="http://schemas.microsoft.com/office/drawing/2014/main" val="1710441234"/>
                  </a:ext>
                </a:extLst>
              </a:tr>
              <a:tr h="193840">
                <a:tc gridSpan="2">
                  <a:txBody>
                    <a:bodyPr/>
                    <a:lstStyle/>
                    <a:p>
                      <a:pPr algn="r" rtl="1">
                        <a:lnSpc>
                          <a:spcPct val="107000"/>
                        </a:lnSpc>
                        <a:spcAft>
                          <a:spcPts val="0"/>
                        </a:spcAft>
                      </a:pPr>
                      <a:r>
                        <a:rPr lang="fa-IR" sz="1100" b="1">
                          <a:effectLst/>
                          <a:latin typeface="Calibri" panose="020F0502020204030204" pitchFamily="34" charset="0"/>
                          <a:ea typeface="Calibri" panose="020F0502020204030204" pitchFamily="34" charset="0"/>
                          <a:cs typeface="B Nazanin" panose="00000400000000000000" pitchFamily="2" charset="-78"/>
                        </a:rPr>
                        <a:t>آیا پروپوزال طرح تحقیقات است؟              خیر</a:t>
                      </a:r>
                      <a:r>
                        <a:rPr lang="en-US" sz="1100" b="1">
                          <a:effectLst/>
                          <a:latin typeface="Calibri" panose="020F0502020204030204" pitchFamily="34" charset="0"/>
                          <a:ea typeface="Calibri" panose="020F0502020204030204" pitchFamily="34" charset="0"/>
                          <a:cs typeface="B Nazanin" panose="00000400000000000000" pitchFamily="2" charset="-78"/>
                          <a:sym typeface="Wingdings 2" panose="05020102010507070707" pitchFamily="18" charset="2"/>
                        </a:rPr>
                        <a:t></a:t>
                      </a:r>
                      <a:r>
                        <a:rPr lang="fa-IR" sz="1100" b="1">
                          <a:effectLst/>
                          <a:latin typeface="Calibri" panose="020F0502020204030204" pitchFamily="34" charset="0"/>
                          <a:ea typeface="Calibri" panose="020F0502020204030204" pitchFamily="34" charset="0"/>
                          <a:cs typeface="B Nazanin" panose="00000400000000000000" pitchFamily="2" charset="-78"/>
                        </a:rPr>
                        <a:t>                   بلی </a:t>
                      </a:r>
                      <a:r>
                        <a:rPr lang="en-US" sz="1100" b="1">
                          <a:effectLst/>
                          <a:latin typeface="Calibri" panose="020F0502020204030204" pitchFamily="34" charset="0"/>
                          <a:ea typeface="Calibri" panose="020F0502020204030204" pitchFamily="34" charset="0"/>
                          <a:cs typeface="B Nazanin" panose="00000400000000000000" pitchFamily="2" charset="-78"/>
                          <a:sym typeface="Wingdings 2" panose="05020102010507070707" pitchFamily="18" charset="2"/>
                        </a:rPr>
                        <a:t></a:t>
                      </a:r>
                      <a:r>
                        <a:rPr lang="fa-IR" sz="1100" b="1">
                          <a:effectLst/>
                          <a:latin typeface="Calibri" panose="020F0502020204030204" pitchFamily="34" charset="0"/>
                          <a:ea typeface="Calibri" panose="020F0502020204030204" pitchFamily="34" charset="0"/>
                          <a:cs typeface="B Nazanin" panose="00000400000000000000" pitchFamily="2" charset="-78"/>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fa-IR"/>
                    </a:p>
                  </a:txBody>
                  <a:tcPr/>
                </a:tc>
                <a:extLst>
                  <a:ext uri="{0D108BD9-81ED-4DB2-BD59-A6C34878D82A}">
                    <a16:rowId xmlns:a16="http://schemas.microsoft.com/office/drawing/2014/main" val="2135233872"/>
                  </a:ext>
                </a:extLst>
              </a:tr>
              <a:tr h="193840">
                <a:tc gridSpan="2">
                  <a:txBody>
                    <a:bodyPr/>
                    <a:lstStyle/>
                    <a:p>
                      <a:pPr algn="r" rtl="1">
                        <a:lnSpc>
                          <a:spcPct val="107000"/>
                        </a:lnSpc>
                        <a:spcAft>
                          <a:spcPts val="0"/>
                        </a:spcAft>
                      </a:pPr>
                      <a:r>
                        <a:rPr lang="fa-IR" sz="1100" b="1">
                          <a:effectLst/>
                          <a:latin typeface="Calibri" panose="020F0502020204030204" pitchFamily="34" charset="0"/>
                          <a:ea typeface="Calibri" panose="020F0502020204030204" pitchFamily="34" charset="0"/>
                          <a:cs typeface="B Nazanin" panose="00000400000000000000" pitchFamily="2" charset="-78"/>
                        </a:rPr>
                        <a:t>آیا پروپوزال کد اخلاق دارد؟          خیر </a:t>
                      </a:r>
                      <a:r>
                        <a:rPr lang="en-US" sz="1100" b="1">
                          <a:effectLst/>
                          <a:latin typeface="Calibri" panose="020F0502020204030204" pitchFamily="34" charset="0"/>
                          <a:ea typeface="Calibri" panose="020F0502020204030204" pitchFamily="34" charset="0"/>
                          <a:cs typeface="B Nazanin" panose="00000400000000000000" pitchFamily="2" charset="-78"/>
                          <a:sym typeface="Wingdings 2" panose="05020102010507070707" pitchFamily="18" charset="2"/>
                        </a:rPr>
                        <a:t></a:t>
                      </a:r>
                      <a:r>
                        <a:rPr lang="fa-IR" sz="1100" b="1">
                          <a:effectLst/>
                          <a:latin typeface="Calibri" panose="020F0502020204030204" pitchFamily="34" charset="0"/>
                          <a:ea typeface="Calibri" panose="020F0502020204030204" pitchFamily="34" charset="0"/>
                          <a:cs typeface="B Nazanin" panose="00000400000000000000" pitchFamily="2" charset="-78"/>
                        </a:rPr>
                        <a:t>         بلی </a:t>
                      </a:r>
                      <a:r>
                        <a:rPr lang="en-US" sz="1100" b="1">
                          <a:effectLst/>
                          <a:latin typeface="Calibri" panose="020F0502020204030204" pitchFamily="34" charset="0"/>
                          <a:ea typeface="Calibri" panose="020F0502020204030204" pitchFamily="34" charset="0"/>
                          <a:cs typeface="B Nazanin" panose="00000400000000000000" pitchFamily="2" charset="-78"/>
                          <a:sym typeface="Wingdings 2" panose="05020102010507070707" pitchFamily="18" charset="2"/>
                        </a:rPr>
                        <a:t></a:t>
                      </a:r>
                      <a:r>
                        <a:rPr lang="fa-IR" sz="1100" b="1">
                          <a:effectLst/>
                          <a:latin typeface="Calibri" panose="020F0502020204030204" pitchFamily="34" charset="0"/>
                          <a:ea typeface="Calibri" panose="020F0502020204030204" pitchFamily="34" charset="0"/>
                          <a:cs typeface="B Nazanin" panose="00000400000000000000" pitchFamily="2" charset="-78"/>
                        </a:rPr>
                        <a:t> (شماره کد اخلاق)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fa-IR"/>
                    </a:p>
                  </a:txBody>
                  <a:tcPr/>
                </a:tc>
                <a:extLst>
                  <a:ext uri="{0D108BD9-81ED-4DB2-BD59-A6C34878D82A}">
                    <a16:rowId xmlns:a16="http://schemas.microsoft.com/office/drawing/2014/main" val="1765762090"/>
                  </a:ext>
                </a:extLst>
              </a:tr>
              <a:tr h="229039">
                <a:tc gridSpan="2">
                  <a:txBody>
                    <a:bodyPr/>
                    <a:lstStyle/>
                    <a:p>
                      <a:pPr algn="r" rtl="1">
                        <a:lnSpc>
                          <a:spcPct val="107000"/>
                        </a:lnSpc>
                        <a:spcAft>
                          <a:spcPts val="0"/>
                        </a:spcAft>
                      </a:pPr>
                      <a:r>
                        <a:rPr lang="fa-IR" sz="1400" b="1" dirty="0">
                          <a:solidFill>
                            <a:srgbClr val="008000"/>
                          </a:solidFill>
                          <a:effectLst/>
                          <a:latin typeface="Calibri" panose="020F0502020204030204" pitchFamily="34" charset="0"/>
                          <a:ea typeface="Calibri" panose="020F0502020204030204" pitchFamily="34" charset="0"/>
                          <a:cs typeface="B Nazanin" panose="00000400000000000000" pitchFamily="2" charset="-78"/>
                        </a:rPr>
                        <a:t>تائید و ارسال به کمیته اخلاق</a:t>
                      </a:r>
                      <a:r>
                        <a:rPr lang="en-US" sz="1400" b="1" dirty="0">
                          <a:solidFill>
                            <a:srgbClr val="008000"/>
                          </a:solidFill>
                          <a:effectLst/>
                          <a:latin typeface="Calibri" panose="020F0502020204030204" pitchFamily="34" charset="0"/>
                          <a:ea typeface="Calibri" panose="020F0502020204030204" pitchFamily="34" charset="0"/>
                          <a:cs typeface="B Nazanin" panose="00000400000000000000" pitchFamily="2" charset="-78"/>
                          <a:sym typeface="Wingdings 2" panose="05020102010507070707" pitchFamily="18" charset="2"/>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fa-IR"/>
                    </a:p>
                  </a:txBody>
                  <a:tcPr/>
                </a:tc>
                <a:extLst>
                  <a:ext uri="{0D108BD9-81ED-4DB2-BD59-A6C34878D82A}">
                    <a16:rowId xmlns:a16="http://schemas.microsoft.com/office/drawing/2014/main" val="46114073"/>
                  </a:ext>
                </a:extLst>
              </a:tr>
              <a:tr h="229039">
                <a:tc gridSpan="2">
                  <a:txBody>
                    <a:bodyPr/>
                    <a:lstStyle/>
                    <a:p>
                      <a:pPr algn="r" rtl="1">
                        <a:lnSpc>
                          <a:spcPct val="107000"/>
                        </a:lnSpc>
                        <a:spcAft>
                          <a:spcPts val="0"/>
                        </a:spcAft>
                      </a:pPr>
                      <a:r>
                        <a:rPr lang="fa-IR" sz="1400" b="1" dirty="0">
                          <a:solidFill>
                            <a:srgbClr val="FF6600"/>
                          </a:solidFill>
                          <a:effectLst/>
                          <a:latin typeface="Calibri" panose="020F0502020204030204" pitchFamily="34" charset="0"/>
                          <a:ea typeface="Calibri" panose="020F0502020204030204" pitchFamily="34" charset="0"/>
                          <a:cs typeface="B Nazanin" panose="00000400000000000000" pitchFamily="2" charset="-78"/>
                        </a:rPr>
                        <a:t>اصلاحات جزئی </a:t>
                      </a:r>
                      <a:r>
                        <a:rPr lang="en-US" sz="1400" b="1" dirty="0">
                          <a:solidFill>
                            <a:srgbClr val="FF6600"/>
                          </a:solidFill>
                          <a:effectLst/>
                          <a:latin typeface="Calibri" panose="020F0502020204030204" pitchFamily="34" charset="0"/>
                          <a:ea typeface="Calibri" panose="020F0502020204030204" pitchFamily="34" charset="0"/>
                          <a:cs typeface="B Nazanin" panose="00000400000000000000" pitchFamily="2" charset="-78"/>
                        </a:rPr>
                        <a:t>(minor revision</a:t>
                      </a:r>
                      <a:r>
                        <a:rPr lang="en-US" sz="1400" b="1" dirty="0" smtClean="0">
                          <a:solidFill>
                            <a:srgbClr val="FF6600"/>
                          </a:solidFill>
                          <a:effectLst/>
                          <a:latin typeface="Calibri" panose="020F0502020204030204" pitchFamily="34" charset="0"/>
                          <a:ea typeface="Calibri" panose="020F0502020204030204" pitchFamily="34" charset="0"/>
                          <a:cs typeface="B Nazanin" panose="00000400000000000000" pitchFamily="2" charset="-78"/>
                        </a:rPr>
                        <a:t>)</a:t>
                      </a:r>
                      <a:r>
                        <a:rPr lang="fa-IR" sz="1400" b="1" dirty="0" smtClean="0">
                          <a:solidFill>
                            <a:srgbClr val="FF6600"/>
                          </a:solidFill>
                          <a:effectLst/>
                          <a:latin typeface="Calibri" panose="020F0502020204030204" pitchFamily="34" charset="0"/>
                          <a:ea typeface="Calibri" panose="020F0502020204030204" pitchFamily="34" charset="0"/>
                          <a:cs typeface="B Nazanin" panose="00000400000000000000" pitchFamily="2" charset="-78"/>
                        </a:rPr>
                        <a:t> </a:t>
                      </a:r>
                      <a:r>
                        <a:rPr lang="fa-IR" sz="1400" b="1" dirty="0" smtClean="0">
                          <a:solidFill>
                            <a:srgbClr val="FF6600"/>
                          </a:solidFill>
                          <a:effectLst/>
                          <a:latin typeface="Calibri" panose="020F0502020204030204" pitchFamily="34" charset="0"/>
                          <a:ea typeface="Calibri" panose="020F0502020204030204" pitchFamily="34" charset="0"/>
                          <a:cs typeface="B Nazanin" panose="00000400000000000000" pitchFamily="2" charset="-78"/>
                          <a:sym typeface="Wingdings 2" panose="05020102010507070707" pitchFamily="18" charset="2"/>
                        </a:rPr>
                        <a:t></a:t>
                      </a:r>
                      <a:endParaRPr lang="en-US" sz="1400" b="1" dirty="0">
                        <a:solidFill>
                          <a:srgbClr val="FF66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fa-IR"/>
                    </a:p>
                  </a:txBody>
                  <a:tcPr/>
                </a:tc>
                <a:extLst>
                  <a:ext uri="{0D108BD9-81ED-4DB2-BD59-A6C34878D82A}">
                    <a16:rowId xmlns:a16="http://schemas.microsoft.com/office/drawing/2014/main" val="469119254"/>
                  </a:ext>
                </a:extLst>
              </a:tr>
              <a:tr h="211474">
                <a:tc gridSpan="2">
                  <a:txBody>
                    <a:bodyPr/>
                    <a:lstStyle/>
                    <a:p>
                      <a:pPr algn="r" rtl="1">
                        <a:lnSpc>
                          <a:spcPct val="107000"/>
                        </a:lnSpc>
                        <a:spcAft>
                          <a:spcPts val="0"/>
                        </a:spcAft>
                      </a:pPr>
                      <a:r>
                        <a:rPr lang="fa-IR" sz="1400" b="1"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اصلاحات کلی </a:t>
                      </a:r>
                      <a:r>
                        <a:rPr lang="en-US" sz="1400" b="1"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(major revision)</a:t>
                      </a:r>
                      <a:r>
                        <a:rPr lang="en-US" sz="1400" b="1" dirty="0">
                          <a:solidFill>
                            <a:srgbClr val="FF0000"/>
                          </a:solidFill>
                          <a:effectLst/>
                          <a:latin typeface="B Nazanin" panose="00000400000000000000" pitchFamily="2" charset="-78"/>
                          <a:ea typeface="Calibri" panose="020F0502020204030204" pitchFamily="34" charset="0"/>
                          <a:cs typeface="Arial" panose="020B0604020202020204" pitchFamily="34" charset="0"/>
                        </a:rPr>
                        <a:t> </a:t>
                      </a:r>
                      <a:r>
                        <a:rPr lang="fa-IR" sz="1400" b="1" dirty="0" smtClean="0">
                          <a:solidFill>
                            <a:srgbClr val="FF0000"/>
                          </a:solidFill>
                          <a:effectLst/>
                          <a:latin typeface="B Nazanin" panose="00000400000000000000" pitchFamily="2" charset="-78"/>
                          <a:ea typeface="Calibri" panose="020F0502020204030204" pitchFamily="34" charset="0"/>
                          <a:cs typeface="Arial" panose="020B0604020202020204" pitchFamily="34" charset="0"/>
                        </a:rPr>
                        <a:t> </a:t>
                      </a:r>
                      <a:r>
                        <a:rPr lang="fa-IR" sz="1400" b="1" dirty="0" smtClean="0">
                          <a:solidFill>
                            <a:srgbClr val="FF0000"/>
                          </a:solidFill>
                          <a:effectLst/>
                          <a:latin typeface="B Nazanin" panose="00000400000000000000" pitchFamily="2" charset="-78"/>
                          <a:ea typeface="Calibri" panose="020F0502020204030204" pitchFamily="34" charset="0"/>
                          <a:cs typeface="Arial" panose="020B0604020202020204" pitchFamily="34" charset="0"/>
                          <a:sym typeface="Wingdings 2" panose="05020102010507070707" pitchFamily="18" charset="2"/>
                        </a:rPr>
                        <a:t></a:t>
                      </a:r>
                      <a:endParaRPr lang="en-US" sz="1400" b="1"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fa-IR"/>
                    </a:p>
                  </a:txBody>
                  <a:tcPr/>
                </a:tc>
                <a:extLst>
                  <a:ext uri="{0D108BD9-81ED-4DB2-BD59-A6C34878D82A}">
                    <a16:rowId xmlns:a16="http://schemas.microsoft.com/office/drawing/2014/main" val="479042339"/>
                  </a:ext>
                </a:extLst>
              </a:tr>
              <a:tr h="387679">
                <a:tc gridSpan="2">
                  <a:txBody>
                    <a:bodyPr/>
                    <a:lstStyle/>
                    <a:p>
                      <a:pPr algn="r" rtl="1">
                        <a:lnSpc>
                          <a:spcPct val="107000"/>
                        </a:lnSpc>
                        <a:spcAft>
                          <a:spcPts val="0"/>
                        </a:spcAft>
                      </a:pPr>
                      <a:r>
                        <a:rPr lang="fa-IR" sz="1100" b="1" dirty="0">
                          <a:effectLst/>
                          <a:latin typeface="Calibri" panose="020F0502020204030204" pitchFamily="34" charset="0"/>
                          <a:ea typeface="Calibri" panose="020F0502020204030204" pitchFamily="34" charset="0"/>
                          <a:cs typeface="B Titr" panose="00000700000000000000" pitchFamily="2" charset="-78"/>
                        </a:rPr>
                        <a:t>توضیحات: </a:t>
                      </a:r>
                      <a:endParaRPr lang="en-US" sz="1100" dirty="0">
                        <a:effectLst/>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0"/>
                        </a:spcAft>
                      </a:pPr>
                      <a:r>
                        <a:rPr lang="fa-IR" sz="1100" dirty="0">
                          <a:effectLst/>
                          <a:latin typeface="Calibri" panose="020F0502020204030204" pitchFamily="34" charset="0"/>
                          <a:ea typeface="Calibri" panose="020F0502020204030204" pitchFamily="34" charset="0"/>
                          <a:cs typeface="B Nazanin" panose="00000400000000000000" pitchFamily="2" charset="-78"/>
                        </a:rPr>
                        <a:t>1-</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fa-IR"/>
                    </a:p>
                  </a:txBody>
                  <a:tcPr/>
                </a:tc>
                <a:extLst>
                  <a:ext uri="{0D108BD9-81ED-4DB2-BD59-A6C34878D82A}">
                    <a16:rowId xmlns:a16="http://schemas.microsoft.com/office/drawing/2014/main" val="424895281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41303762"/>
              </p:ext>
            </p:extLst>
          </p:nvPr>
        </p:nvGraphicFramePr>
        <p:xfrm>
          <a:off x="2699792" y="5229200"/>
          <a:ext cx="5869176" cy="179388"/>
        </p:xfrm>
        <a:graphic>
          <a:graphicData uri="http://schemas.openxmlformats.org/drawingml/2006/table">
            <a:tbl>
              <a:tblPr rtl="1" firstRow="1" firstCol="1" bandRow="1"/>
              <a:tblGrid>
                <a:gridCol w="1536297">
                  <a:extLst>
                    <a:ext uri="{9D8B030D-6E8A-4147-A177-3AD203B41FA5}">
                      <a16:colId xmlns:a16="http://schemas.microsoft.com/office/drawing/2014/main" val="3425205286"/>
                    </a:ext>
                  </a:extLst>
                </a:gridCol>
                <a:gridCol w="923080">
                  <a:extLst>
                    <a:ext uri="{9D8B030D-6E8A-4147-A177-3AD203B41FA5}">
                      <a16:colId xmlns:a16="http://schemas.microsoft.com/office/drawing/2014/main" val="742376074"/>
                    </a:ext>
                  </a:extLst>
                </a:gridCol>
                <a:gridCol w="1061738">
                  <a:extLst>
                    <a:ext uri="{9D8B030D-6E8A-4147-A177-3AD203B41FA5}">
                      <a16:colId xmlns:a16="http://schemas.microsoft.com/office/drawing/2014/main" val="671257961"/>
                    </a:ext>
                  </a:extLst>
                </a:gridCol>
                <a:gridCol w="1173705">
                  <a:extLst>
                    <a:ext uri="{9D8B030D-6E8A-4147-A177-3AD203B41FA5}">
                      <a16:colId xmlns:a16="http://schemas.microsoft.com/office/drawing/2014/main" val="851247488"/>
                    </a:ext>
                  </a:extLst>
                </a:gridCol>
                <a:gridCol w="1174356">
                  <a:extLst>
                    <a:ext uri="{9D8B030D-6E8A-4147-A177-3AD203B41FA5}">
                      <a16:colId xmlns:a16="http://schemas.microsoft.com/office/drawing/2014/main" val="3348377499"/>
                    </a:ext>
                  </a:extLst>
                </a:gridCol>
              </a:tblGrid>
              <a:tr h="0">
                <a:tc>
                  <a:txBody>
                    <a:bodyPr/>
                    <a:lstStyle/>
                    <a:p>
                      <a:pPr algn="r" rtl="1">
                        <a:lnSpc>
                          <a:spcPct val="107000"/>
                        </a:lnSpc>
                        <a:spcAft>
                          <a:spcPts val="0"/>
                        </a:spcAft>
                      </a:pPr>
                      <a:r>
                        <a:rPr lang="fa-IR" sz="1100" b="1">
                          <a:effectLst/>
                          <a:latin typeface="Calibri" panose="020F0502020204030204" pitchFamily="34" charset="0"/>
                          <a:ea typeface="Calibri" panose="020F0502020204030204" pitchFamily="34" charset="0"/>
                          <a:cs typeface="B Nazanin" panose="00000400000000000000" pitchFamily="2" charset="-78"/>
                        </a:rPr>
                        <a:t>چگونگی ارائه پروپوزال:  </a:t>
                      </a:r>
                      <a:r>
                        <a:rPr lang="en-US" sz="1100" b="1">
                          <a:effectLst/>
                          <a:latin typeface="Calibri" panose="020F0502020204030204" pitchFamily="34" charset="0"/>
                          <a:ea typeface="Calibri" panose="020F0502020204030204" pitchFamily="34" charset="0"/>
                          <a:cs typeface="B Nazanin" panose="00000400000000000000" pitchFamily="2" charset="-78"/>
                          <a:sym typeface="Wingdings 2" panose="05020102010507070707" pitchFamily="18" charset="2"/>
                        </a:rPr>
                        <a:t></a:t>
                      </a:r>
                      <a:r>
                        <a:rPr lang="fa-IR" sz="1100" b="1">
                          <a:effectLst/>
                          <a:latin typeface="Calibri" panose="020F0502020204030204" pitchFamily="34" charset="0"/>
                          <a:ea typeface="Calibri" panose="020F0502020204030204" pitchFamily="34" charset="0"/>
                          <a:cs typeface="B Nazanin" panose="00000400000000000000" pitchFamily="2" charset="-78"/>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fa-IR" sz="1100" b="1">
                          <a:effectLst/>
                          <a:latin typeface="Calibri" panose="020F0502020204030204" pitchFamily="34" charset="0"/>
                          <a:ea typeface="Calibri" panose="020F0502020204030204" pitchFamily="34" charset="0"/>
                          <a:cs typeface="B Nazanin" panose="00000400000000000000" pitchFamily="2" charset="-78"/>
                        </a:rPr>
                        <a:t>عالی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fa-IR" sz="1100" b="1">
                          <a:effectLst/>
                          <a:latin typeface="Calibri" panose="020F0502020204030204" pitchFamily="34" charset="0"/>
                          <a:ea typeface="Calibri" panose="020F0502020204030204" pitchFamily="34" charset="0"/>
                          <a:cs typeface="B Nazanin" panose="00000400000000000000" pitchFamily="2" charset="-78"/>
                        </a:rPr>
                        <a:t>خوب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fa-IR" sz="1100" b="1">
                          <a:effectLst/>
                          <a:latin typeface="Calibri" panose="020F0502020204030204" pitchFamily="34" charset="0"/>
                          <a:ea typeface="Calibri" panose="020F0502020204030204" pitchFamily="34" charset="0"/>
                          <a:cs typeface="B Nazanin" panose="00000400000000000000" pitchFamily="2" charset="-78"/>
                        </a:rPr>
                        <a:t>متوسط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fa-IR" sz="1100" b="1" dirty="0">
                          <a:effectLst/>
                          <a:latin typeface="Calibri" panose="020F0502020204030204" pitchFamily="34" charset="0"/>
                          <a:ea typeface="Calibri" panose="020F0502020204030204" pitchFamily="34" charset="0"/>
                          <a:cs typeface="B Nazanin" panose="00000400000000000000" pitchFamily="2" charset="-78"/>
                        </a:rPr>
                        <a:t>ضعیف</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5741750"/>
                  </a:ext>
                </a:extLst>
              </a:tr>
            </a:tbl>
          </a:graphicData>
        </a:graphic>
      </p:graphicFrame>
      <p:sp>
        <p:nvSpPr>
          <p:cNvPr id="8" name="Rectangle 2"/>
          <p:cNvSpPr>
            <a:spLocks noChangeArrowheads="1"/>
          </p:cNvSpPr>
          <p:nvPr/>
        </p:nvSpPr>
        <p:spPr bwMode="auto">
          <a:xfrm>
            <a:off x="2411760" y="5733256"/>
            <a:ext cx="6158696"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fa-IR" altLang="fa-I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Titr" panose="00000700000000000000" pitchFamily="2" charset="-78"/>
              </a:rPr>
              <a:t>حاضرین در جلسه:1-02/ گروه .../واحد</a:t>
            </a:r>
            <a:r>
              <a:rPr kumimoji="0" lang="fa-IR" altLang="fa-IR" sz="1100" b="0" i="0" u="none" strike="noStrike" cap="none" normalizeH="0" dirty="0" smtClean="0">
                <a:ln>
                  <a:noFill/>
                </a:ln>
                <a:solidFill>
                  <a:schemeClr val="tx1"/>
                </a:solidFill>
                <a:effectLst/>
                <a:latin typeface="Calibri" panose="020F0502020204030204" pitchFamily="34" charset="0"/>
                <a:ea typeface="Calibri" panose="020F0502020204030204" pitchFamily="34" charset="0"/>
                <a:cs typeface="B Titr" panose="00000700000000000000" pitchFamily="2" charset="-78"/>
              </a:rPr>
              <a:t> توسعه تحقیقات بالینی</a:t>
            </a:r>
            <a:r>
              <a:rPr kumimoji="0" lang="fa-IR" altLang="fa-I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Titr" panose="00000700000000000000" pitchFamily="2" charset="-78"/>
              </a:rPr>
              <a:t>	شنبه</a:t>
            </a:r>
            <a:r>
              <a:rPr kumimoji="0" lang="fa-IR" altLang="fa-IR" sz="1100" b="0" i="0" u="none" strike="noStrike" cap="none" normalizeH="0" dirty="0" smtClean="0">
                <a:ln>
                  <a:noFill/>
                </a:ln>
                <a:solidFill>
                  <a:schemeClr val="tx1"/>
                </a:solidFill>
                <a:effectLst/>
                <a:latin typeface="Calibri" panose="020F0502020204030204" pitchFamily="34" charset="0"/>
                <a:ea typeface="Calibri" panose="020F0502020204030204" pitchFamily="34" charset="0"/>
                <a:cs typeface="B Titr" panose="00000700000000000000" pitchFamily="2" charset="-78"/>
              </a:rPr>
              <a:t>  /تیر/1402</a:t>
            </a:r>
            <a:endParaRPr kumimoji="0" lang="en-US" altLang="fa-IR" sz="800" b="0" i="0" u="none" strike="noStrike" cap="none" normalizeH="0" baseline="0" dirty="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altLang="fa-IR" sz="12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B Nazanin" panose="00000400000000000000" pitchFamily="2" charset="-78"/>
              </a:rPr>
              <a:t>دکتر </a:t>
            </a:r>
            <a:endParaRPr kumimoji="0" lang="en-US" altLang="fa-IR" sz="800" b="0" i="0" u="none" strike="noStrike" cap="none" normalizeH="0" baseline="0" dirty="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altLang="fa-IR"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Titr" panose="00000700000000000000" pitchFamily="2" charset="-78"/>
              </a:rPr>
              <a:t>غایبین: </a:t>
            </a:r>
            <a:endParaRPr kumimoji="0" lang="en-US" altLang="fa-IR" sz="800" b="0" i="0" u="none" strike="noStrike" cap="none" normalizeH="0" baseline="0" dirty="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altLang="fa-IR" sz="1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دکتر </a:t>
            </a:r>
            <a:endParaRPr kumimoji="0" lang="fa-IR" altLang="fa-IR"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9" name="Rectangle 8"/>
          <p:cNvSpPr/>
          <p:nvPr/>
        </p:nvSpPr>
        <p:spPr>
          <a:xfrm>
            <a:off x="2699792" y="603117"/>
            <a:ext cx="5885908" cy="307777"/>
          </a:xfrm>
          <a:prstGeom prst="rect">
            <a:avLst/>
          </a:prstGeom>
        </p:spPr>
        <p:txBody>
          <a:bodyPr wrap="square">
            <a:spAutoFit/>
          </a:bodyPr>
          <a:lstStyle/>
          <a:p>
            <a:pPr lvl="0" algn="r" defTabSz="914400" rtl="1" eaLnBrk="0" fontAlgn="base" hangingPunct="0">
              <a:spcBef>
                <a:spcPct val="0"/>
              </a:spcBef>
              <a:spcAft>
                <a:spcPct val="0"/>
              </a:spcAft>
            </a:pPr>
            <a:r>
              <a:rPr lang="fa-IR" altLang="fa-IR" sz="1400" dirty="0">
                <a:latin typeface="Calibri" panose="020F0502020204030204" pitchFamily="34" charset="0"/>
                <a:ea typeface="Calibri" panose="020F0502020204030204" pitchFamily="34" charset="0"/>
                <a:cs typeface="B Titr" panose="00000700000000000000" pitchFamily="2" charset="-78"/>
              </a:rPr>
              <a:t>جلسه: 1-02/ </a:t>
            </a:r>
            <a:r>
              <a:rPr lang="fa-IR" altLang="fa-IR" sz="1400" dirty="0" smtClean="0">
                <a:latin typeface="Calibri" panose="020F0502020204030204" pitchFamily="34" charset="0"/>
                <a:ea typeface="Calibri" panose="020F0502020204030204" pitchFamily="34" charset="0"/>
                <a:cs typeface="B Titr" panose="00000700000000000000" pitchFamily="2" charset="-78"/>
              </a:rPr>
              <a:t>گروه.../واحد توسعه تحقیقات</a:t>
            </a:r>
            <a:r>
              <a:rPr lang="fa-IR" altLang="fa-IR" sz="1400" dirty="0">
                <a:latin typeface="Calibri" panose="020F0502020204030204" pitchFamily="34" charset="0"/>
                <a:ea typeface="Calibri" panose="020F0502020204030204" pitchFamily="34" charset="0"/>
                <a:cs typeface="B Titr" panose="00000700000000000000" pitchFamily="2" charset="-78"/>
              </a:rPr>
              <a:t>	</a:t>
            </a:r>
            <a:r>
              <a:rPr lang="fa-IR" altLang="fa-IR" sz="1400" dirty="0" smtClean="0">
                <a:latin typeface="Calibri" panose="020F0502020204030204" pitchFamily="34" charset="0"/>
                <a:ea typeface="Calibri" panose="020F0502020204030204" pitchFamily="34" charset="0"/>
                <a:cs typeface="B Titr" panose="00000700000000000000" pitchFamily="2" charset="-78"/>
              </a:rPr>
              <a:t>شنبه  </a:t>
            </a:r>
            <a:r>
              <a:rPr lang="fa-IR" altLang="fa-IR" sz="1400" dirty="0">
                <a:latin typeface="Calibri" panose="020F0502020204030204" pitchFamily="34" charset="0"/>
                <a:ea typeface="Calibri" panose="020F0502020204030204" pitchFamily="34" charset="0"/>
                <a:cs typeface="B Titr" panose="00000700000000000000" pitchFamily="2" charset="-78"/>
              </a:rPr>
              <a:t>/ تیر /1402</a:t>
            </a:r>
            <a:endParaRPr lang="en-US" altLang="fa-IR" sz="1400" dirty="0"/>
          </a:p>
        </p:txBody>
      </p:sp>
    </p:spTree>
    <p:extLst>
      <p:ext uri="{BB962C8B-B14F-4D97-AF65-F5344CB8AC3E}">
        <p14:creationId xmlns:p14="http://schemas.microsoft.com/office/powerpoint/2010/main" val="27692388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3D75743-879A-44A4-9263-9DE3E0A0BE64}" type="slidenum">
              <a:rPr lang="fa-IR" sz="1600" smtClean="0">
                <a:cs typeface="B Titr" panose="00000700000000000000" pitchFamily="2" charset="-78"/>
              </a:rPr>
              <a:pPr/>
              <a:t>26</a:t>
            </a:fld>
            <a:endParaRPr lang="fa-IR" sz="1600">
              <a:cs typeface="B Titr" panose="00000700000000000000" pitchFamily="2" charset="-78"/>
            </a:endParaRPr>
          </a:p>
        </p:txBody>
      </p:sp>
      <p:sp>
        <p:nvSpPr>
          <p:cNvPr id="3" name="TextBox 2"/>
          <p:cNvSpPr txBox="1"/>
          <p:nvPr/>
        </p:nvSpPr>
        <p:spPr>
          <a:xfrm>
            <a:off x="755576" y="836712"/>
            <a:ext cx="8064896" cy="4524315"/>
          </a:xfrm>
          <a:prstGeom prst="rect">
            <a:avLst/>
          </a:prstGeom>
          <a:noFill/>
        </p:spPr>
        <p:txBody>
          <a:bodyPr wrap="square" rtlCol="1">
            <a:spAutoFit/>
          </a:bodyPr>
          <a:lstStyle/>
          <a:p>
            <a:pPr algn="r" rtl="1">
              <a:lnSpc>
                <a:spcPct val="200000"/>
              </a:lnSpc>
            </a:pPr>
            <a:r>
              <a:rPr lang="fa-IR" b="1" dirty="0" smtClean="0">
                <a:cs typeface="B Nazanin" panose="00000400000000000000" pitchFamily="2" charset="-78"/>
              </a:rPr>
              <a:t>پس از ارائه پروپوزال در شورای پژوهشی مطابق اسلاید شماره 25 جدول مورد نظر تکمیل می‌گردد. پروپوزال شما در یکی از وضعیت زیر خواهد بود.</a:t>
            </a:r>
          </a:p>
          <a:p>
            <a:pPr algn="r" rtl="1" fontAlgn="t">
              <a:lnSpc>
                <a:spcPct val="200000"/>
              </a:lnSpc>
            </a:pPr>
            <a:r>
              <a:rPr lang="fa-IR" b="1" dirty="0">
                <a:solidFill>
                  <a:srgbClr val="008000"/>
                </a:solidFill>
                <a:cs typeface="B Nazanin" panose="00000400000000000000" pitchFamily="2" charset="-78"/>
              </a:rPr>
              <a:t>تائید موضوع و ارسال به کمیته </a:t>
            </a:r>
            <a:r>
              <a:rPr lang="fa-IR" b="1" dirty="0" smtClean="0">
                <a:solidFill>
                  <a:srgbClr val="008000"/>
                </a:solidFill>
                <a:cs typeface="B Nazanin" panose="00000400000000000000" pitchFamily="2" charset="-78"/>
              </a:rPr>
              <a:t>اخلاق </a:t>
            </a:r>
            <a:r>
              <a:rPr lang="fa-IR" b="1" dirty="0" smtClean="0">
                <a:solidFill>
                  <a:srgbClr val="008000"/>
                </a:solidFill>
                <a:cs typeface="B Nazanin" panose="00000400000000000000" pitchFamily="2" charset="-78"/>
                <a:sym typeface="Wingdings 2" panose="05020102010507070707" pitchFamily="18" charset="2"/>
              </a:rPr>
              <a:t></a:t>
            </a:r>
            <a:endParaRPr lang="fa-IR" b="1" dirty="0">
              <a:solidFill>
                <a:srgbClr val="008000"/>
              </a:solidFill>
              <a:cs typeface="B Nazanin" panose="00000400000000000000" pitchFamily="2" charset="-78"/>
            </a:endParaRPr>
          </a:p>
          <a:p>
            <a:pPr algn="r" rtl="1" fontAlgn="t">
              <a:lnSpc>
                <a:spcPct val="200000"/>
              </a:lnSpc>
            </a:pPr>
            <a:r>
              <a:rPr lang="fa-IR" b="1" dirty="0">
                <a:solidFill>
                  <a:srgbClr val="FF6600"/>
                </a:solidFill>
                <a:cs typeface="B Nazanin" panose="00000400000000000000" pitchFamily="2" charset="-78"/>
              </a:rPr>
              <a:t>اصلاحات جزئی </a:t>
            </a:r>
            <a:r>
              <a:rPr lang="en-US" b="1" dirty="0">
                <a:solidFill>
                  <a:srgbClr val="FF6600"/>
                </a:solidFill>
                <a:cs typeface="B Nazanin" panose="00000400000000000000" pitchFamily="2" charset="-78"/>
              </a:rPr>
              <a:t>(minor revision</a:t>
            </a:r>
            <a:r>
              <a:rPr lang="en-US" b="1" dirty="0" smtClean="0">
                <a:solidFill>
                  <a:srgbClr val="FF6600"/>
                </a:solidFill>
                <a:cs typeface="B Nazanin" panose="00000400000000000000" pitchFamily="2" charset="-78"/>
              </a:rPr>
              <a:t>)</a:t>
            </a:r>
            <a:r>
              <a:rPr lang="fa-IR" b="1" dirty="0" smtClean="0">
                <a:solidFill>
                  <a:srgbClr val="FF6600"/>
                </a:solidFill>
                <a:cs typeface="B Nazanin" panose="00000400000000000000" pitchFamily="2" charset="-78"/>
              </a:rPr>
              <a:t> تائید توسط استاد راهنما و پس از آن </a:t>
            </a:r>
            <a:r>
              <a:rPr lang="fa-IR" b="1" dirty="0">
                <a:solidFill>
                  <a:srgbClr val="FF6600"/>
                </a:solidFill>
                <a:cs typeface="B Nazanin" panose="00000400000000000000" pitchFamily="2" charset="-78"/>
              </a:rPr>
              <a:t>ارسال به کمیته </a:t>
            </a:r>
            <a:r>
              <a:rPr lang="fa-IR" b="1" dirty="0" smtClean="0">
                <a:solidFill>
                  <a:srgbClr val="FF6600"/>
                </a:solidFill>
                <a:cs typeface="B Nazanin" panose="00000400000000000000" pitchFamily="2" charset="-78"/>
              </a:rPr>
              <a:t>اخلاق </a:t>
            </a:r>
            <a:r>
              <a:rPr lang="fa-IR" b="1" dirty="0" smtClean="0">
                <a:solidFill>
                  <a:srgbClr val="FF6600"/>
                </a:solidFill>
                <a:cs typeface="B Nazanin" panose="00000400000000000000" pitchFamily="2" charset="-78"/>
                <a:sym typeface="Wingdings 2" panose="05020102010507070707" pitchFamily="18" charset="2"/>
              </a:rPr>
              <a:t></a:t>
            </a:r>
            <a:endParaRPr lang="fa-IR" b="1" dirty="0">
              <a:solidFill>
                <a:srgbClr val="FF6600"/>
              </a:solidFill>
              <a:cs typeface="B Nazanin" panose="00000400000000000000" pitchFamily="2" charset="-78"/>
            </a:endParaRPr>
          </a:p>
          <a:p>
            <a:pPr algn="r" rtl="1" fontAlgn="t">
              <a:lnSpc>
                <a:spcPct val="200000"/>
              </a:lnSpc>
            </a:pPr>
            <a:r>
              <a:rPr lang="fa-IR" b="1" dirty="0">
                <a:solidFill>
                  <a:srgbClr val="FF0000"/>
                </a:solidFill>
                <a:cs typeface="B Nazanin" panose="00000400000000000000" pitchFamily="2" charset="-78"/>
              </a:rPr>
              <a:t>اصلاحات کلی </a:t>
            </a:r>
            <a:r>
              <a:rPr lang="en-US" b="1" dirty="0">
                <a:solidFill>
                  <a:srgbClr val="FF0000"/>
                </a:solidFill>
                <a:cs typeface="B Nazanin" panose="00000400000000000000" pitchFamily="2" charset="-78"/>
              </a:rPr>
              <a:t>(major revision)</a:t>
            </a:r>
            <a:r>
              <a:rPr lang="fa-IR" b="1" dirty="0">
                <a:solidFill>
                  <a:srgbClr val="FF0000"/>
                </a:solidFill>
                <a:cs typeface="B Nazanin" panose="00000400000000000000" pitchFamily="2" charset="-78"/>
              </a:rPr>
              <a:t> و تائید توسط </a:t>
            </a:r>
            <a:r>
              <a:rPr lang="fa-IR" b="1" dirty="0" smtClean="0">
                <a:solidFill>
                  <a:srgbClr val="FF0000"/>
                </a:solidFill>
                <a:cs typeface="B Nazanin" panose="00000400000000000000" pitchFamily="2" charset="-78"/>
              </a:rPr>
              <a:t>دکتر ....... و پس از آن </a:t>
            </a:r>
            <a:r>
              <a:rPr lang="fa-IR" b="1" dirty="0">
                <a:solidFill>
                  <a:srgbClr val="FF0000"/>
                </a:solidFill>
                <a:cs typeface="B Nazanin" panose="00000400000000000000" pitchFamily="2" charset="-78"/>
              </a:rPr>
              <a:t>ارسال به کمیته </a:t>
            </a:r>
            <a:r>
              <a:rPr lang="fa-IR" b="1" dirty="0" smtClean="0">
                <a:solidFill>
                  <a:srgbClr val="FF0000"/>
                </a:solidFill>
                <a:cs typeface="B Nazanin" panose="00000400000000000000" pitchFamily="2" charset="-78"/>
              </a:rPr>
              <a:t>اخلاق </a:t>
            </a:r>
            <a:r>
              <a:rPr lang="fa-IR" b="1" dirty="0" smtClean="0">
                <a:solidFill>
                  <a:srgbClr val="FF0000"/>
                </a:solidFill>
                <a:cs typeface="B Nazanin" panose="00000400000000000000" pitchFamily="2" charset="-78"/>
                <a:sym typeface="Wingdings 2" panose="05020102010507070707" pitchFamily="18" charset="2"/>
              </a:rPr>
              <a:t></a:t>
            </a:r>
            <a:endParaRPr lang="fa-IR" b="1" dirty="0">
              <a:solidFill>
                <a:srgbClr val="FF0000"/>
              </a:solidFill>
              <a:cs typeface="B Nazanin" panose="00000400000000000000" pitchFamily="2" charset="-78"/>
            </a:endParaRPr>
          </a:p>
          <a:p>
            <a:pPr algn="r" rtl="1">
              <a:lnSpc>
                <a:spcPct val="200000"/>
              </a:lnSpc>
            </a:pPr>
            <a:r>
              <a:rPr lang="fa-IR" b="1" dirty="0" smtClean="0">
                <a:cs typeface="B Nazanin" panose="00000400000000000000" pitchFamily="2" charset="-78"/>
              </a:rPr>
              <a:t>رد موضوع با ذکر دلائل و پیشنهادات برای اصلاح آن</a:t>
            </a:r>
          </a:p>
          <a:p>
            <a:pPr algn="r" rtl="1">
              <a:lnSpc>
                <a:spcPct val="200000"/>
              </a:lnSpc>
            </a:pPr>
            <a:r>
              <a:rPr lang="fa-IR" b="1" dirty="0" smtClean="0">
                <a:cs typeface="B Nazanin" panose="00000400000000000000" pitchFamily="2" charset="-78"/>
                <a:sym typeface="Wingdings 2" panose="05020102010507070707" pitchFamily="18" charset="2"/>
              </a:rPr>
              <a:t>تیک  در جلوی </a:t>
            </a:r>
            <a:r>
              <a:rPr lang="fa-IR" b="1" dirty="0" smtClean="0">
                <a:cs typeface="B Titr" panose="00000700000000000000" pitchFamily="2" charset="-78"/>
                <a:sym typeface="Wingdings 2" panose="05020102010507070707" pitchFamily="18" charset="2"/>
              </a:rPr>
              <a:t>اصلاحات</a:t>
            </a:r>
            <a:r>
              <a:rPr lang="fa-IR" b="1" dirty="0" smtClean="0">
                <a:cs typeface="B Nazanin" panose="00000400000000000000" pitchFamily="2" charset="-78"/>
                <a:sym typeface="Wingdings 2" panose="05020102010507070707" pitchFamily="18" charset="2"/>
              </a:rPr>
              <a:t> به معنی علت انتخاب تصمیم شورای می‌باشد. </a:t>
            </a:r>
            <a:r>
              <a:rPr lang="fa-IR" b="1" dirty="0">
                <a:cs typeface="B Nazanin" panose="00000400000000000000" pitchFamily="2" charset="-78"/>
              </a:rPr>
              <a:t>	</a:t>
            </a:r>
            <a:endParaRPr lang="fa-IR" b="1" dirty="0" smtClean="0">
              <a:cs typeface="B Nazanin" panose="00000400000000000000" pitchFamily="2" charset="-78"/>
            </a:endParaRPr>
          </a:p>
          <a:p>
            <a:pPr algn="r" rtl="1">
              <a:lnSpc>
                <a:spcPct val="200000"/>
              </a:lnSpc>
            </a:pPr>
            <a:r>
              <a:rPr lang="fa-IR" b="1" dirty="0" smtClean="0">
                <a:cs typeface="B Nazanin" panose="00000400000000000000" pitchFamily="2" charset="-78"/>
              </a:rPr>
              <a:t>نکته: پس از ارائه پروپوزال در شورای پژوهشی زمان برای انجام اصلاحات حداکثر 2 ماه است.</a:t>
            </a:r>
            <a:endParaRPr lang="fa-IR" b="1" dirty="0">
              <a:cs typeface="B Nazanin" panose="00000400000000000000" pitchFamily="2" charset="-78"/>
            </a:endParaRPr>
          </a:p>
        </p:txBody>
      </p:sp>
      <p:pic>
        <p:nvPicPr>
          <p:cNvPr id="4" name="Picture 3"/>
          <p:cNvPicPr/>
          <p:nvPr/>
        </p:nvPicPr>
        <p:blipFill>
          <a:blip r:embed="rId2" cstate="print">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11200"/>
                    </a14:imgEffect>
                    <a14:imgEffect>
                      <a14:saturation sat="400000"/>
                    </a14:imgEffect>
                  </a14:imgLayer>
                </a14:imgProps>
              </a:ext>
            </a:extLst>
          </a:blip>
          <a:srcRect/>
          <a:stretch>
            <a:fillRect/>
          </a:stretch>
        </p:blipFill>
        <p:spPr bwMode="auto">
          <a:xfrm>
            <a:off x="251520" y="116632"/>
            <a:ext cx="504056" cy="467889"/>
          </a:xfrm>
          <a:prstGeom prst="rect">
            <a:avLst/>
          </a:prstGeom>
          <a:noFill/>
          <a:ln w="9525">
            <a:solidFill>
              <a:srgbClr val="C00000"/>
            </a:solidFill>
            <a:miter lim="800000"/>
            <a:headEnd/>
            <a:tailEnd/>
          </a:ln>
        </p:spPr>
      </p:pic>
    </p:spTree>
    <p:extLst>
      <p:ext uri="{BB962C8B-B14F-4D97-AF65-F5344CB8AC3E}">
        <p14:creationId xmlns:p14="http://schemas.microsoft.com/office/powerpoint/2010/main" val="21251642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3D75743-879A-44A4-9263-9DE3E0A0BE64}" type="slidenum">
              <a:rPr lang="fa-IR" sz="1600" smtClean="0">
                <a:cs typeface="B Titr" panose="00000700000000000000" pitchFamily="2" charset="-78"/>
              </a:rPr>
              <a:pPr/>
              <a:t>27</a:t>
            </a:fld>
            <a:endParaRPr lang="fa-IR" sz="1600" dirty="0">
              <a:cs typeface="B Titr" panose="00000700000000000000" pitchFamily="2" charset="-78"/>
            </a:endParaRPr>
          </a:p>
        </p:txBody>
      </p:sp>
      <p:sp>
        <p:nvSpPr>
          <p:cNvPr id="3" name="TextBox 2"/>
          <p:cNvSpPr txBox="1"/>
          <p:nvPr/>
        </p:nvSpPr>
        <p:spPr>
          <a:xfrm>
            <a:off x="750422" y="1147228"/>
            <a:ext cx="8208912" cy="5401479"/>
          </a:xfrm>
          <a:prstGeom prst="rect">
            <a:avLst/>
          </a:prstGeom>
          <a:noFill/>
        </p:spPr>
        <p:txBody>
          <a:bodyPr wrap="square" rtlCol="1">
            <a:spAutoFit/>
          </a:bodyPr>
          <a:lstStyle/>
          <a:p>
            <a:pPr algn="just" rtl="1">
              <a:lnSpc>
                <a:spcPct val="150000"/>
              </a:lnSpc>
            </a:pPr>
            <a:r>
              <a:rPr lang="fa-IR" b="1" dirty="0" smtClean="0">
                <a:cs typeface="B Nazanin" panose="00000400000000000000" pitchFamily="2" charset="-78"/>
              </a:rPr>
              <a:t>با توجه به اینکه در کمیته اخلاق مجددا پروپوزال ثبت شده شما در سامانه </a:t>
            </a:r>
            <a:r>
              <a:rPr lang="fa-IR" b="1" dirty="0" smtClean="0">
                <a:solidFill>
                  <a:srgbClr val="FF0000"/>
                </a:solidFill>
                <a:cs typeface="B Titr" panose="00000700000000000000" pitchFamily="2" charset="-78"/>
              </a:rPr>
              <a:t>(بدون حضور شما) </a:t>
            </a:r>
            <a:r>
              <a:rPr lang="fa-IR" b="1" dirty="0" smtClean="0">
                <a:cs typeface="B Nazanin" panose="00000400000000000000" pitchFamily="2" charset="-78"/>
              </a:rPr>
              <a:t>بررسی می‌گردد. لازم است موارد زیر مورد توجه قرار گیرد، تا کد اخلاق به پروپوزال شما تعلق گیرد.</a:t>
            </a:r>
          </a:p>
          <a:p>
            <a:pPr marL="342900" indent="-342900" algn="just" rtl="1">
              <a:lnSpc>
                <a:spcPct val="150000"/>
              </a:lnSpc>
              <a:buFont typeface="+mj-lt"/>
              <a:buAutoNum type="arabicPeriod"/>
            </a:pPr>
            <a:r>
              <a:rPr lang="fa-IR" b="1" dirty="0" smtClean="0">
                <a:cs typeface="B Nazanin" panose="00000400000000000000" pitchFamily="2" charset="-78"/>
              </a:rPr>
              <a:t>اصلاحات مورد نظر شواری پژوهشی حتما در پروپوزال در سامانه پژوهان وارد گردد.</a:t>
            </a:r>
            <a:endParaRPr lang="fa-IR" b="1" dirty="0">
              <a:cs typeface="B Nazanin" panose="00000400000000000000" pitchFamily="2" charset="-78"/>
            </a:endParaRPr>
          </a:p>
          <a:p>
            <a:pPr marL="342900" indent="-342900" algn="just" rtl="1">
              <a:lnSpc>
                <a:spcPct val="150000"/>
              </a:lnSpc>
              <a:buFont typeface="+mj-lt"/>
              <a:buAutoNum type="arabicPeriod"/>
            </a:pPr>
            <a:r>
              <a:rPr lang="fa-IR" b="1" dirty="0" smtClean="0">
                <a:cs typeface="B Nazanin" panose="00000400000000000000" pitchFamily="2" charset="-78"/>
              </a:rPr>
              <a:t>یک نقشه مفهومی مطابق آنچه در اسلاید </a:t>
            </a:r>
            <a:r>
              <a:rPr lang="fa-IR" b="1" dirty="0" smtClean="0">
                <a:solidFill>
                  <a:srgbClr val="FF0000"/>
                </a:solidFill>
                <a:cs typeface="B Titr" panose="00000700000000000000" pitchFamily="2" charset="-78"/>
              </a:rPr>
              <a:t>شماره 15 یا 17، بر اساس مطالعه خودتان تهیه و در بخش روش اجرا پروپوزال بیاورید. </a:t>
            </a:r>
            <a:r>
              <a:rPr lang="fa-IR" b="1" dirty="0" smtClean="0">
                <a:cs typeface="B Nazanin" panose="00000400000000000000" pitchFamily="2" charset="-78"/>
              </a:rPr>
              <a:t>این نقشه مفهومی در یک نگاه روش اجرای پایان‌نامه شما را نشان می‌دهد. </a:t>
            </a:r>
            <a:r>
              <a:rPr lang="fa-IR" dirty="0" smtClean="0">
                <a:cs typeface="B Nazanin" panose="00000400000000000000" pitchFamily="2" charset="-78"/>
              </a:rPr>
              <a:t>(این نقشه بسیار به شفاف و مفهوم بودن موضوع پروپوزال و تصویب در کمیته اخلاق کمک می‌کند). </a:t>
            </a:r>
          </a:p>
          <a:p>
            <a:pPr marL="342900" indent="-342900" algn="just" rtl="1">
              <a:lnSpc>
                <a:spcPct val="150000"/>
              </a:lnSpc>
              <a:buFont typeface="+mj-lt"/>
              <a:buAutoNum type="arabicPeriod"/>
            </a:pPr>
            <a:r>
              <a:rPr lang="fa-IR" b="1" dirty="0" smtClean="0">
                <a:cs typeface="B Nazanin" panose="00000400000000000000" pitchFamily="2" charset="-78"/>
              </a:rPr>
              <a:t>پرسشنامه‌ها و فرم‌ها نظیر فرم رضایت‌نامه حتما ضمیمه باشند.</a:t>
            </a:r>
          </a:p>
          <a:p>
            <a:pPr marL="342900" indent="-342900" algn="just" rtl="1">
              <a:lnSpc>
                <a:spcPct val="150000"/>
              </a:lnSpc>
              <a:buFont typeface="+mj-lt"/>
              <a:buAutoNum type="arabicPeriod"/>
            </a:pPr>
            <a:r>
              <a:rPr lang="fa-IR" b="1" dirty="0" smtClean="0">
                <a:cs typeface="B Nazanin" panose="00000400000000000000" pitchFamily="2" charset="-78"/>
              </a:rPr>
              <a:t>در </a:t>
            </a:r>
            <a:r>
              <a:rPr lang="fa-IR" b="1" dirty="0">
                <a:cs typeface="B Nazanin" panose="00000400000000000000" pitchFamily="2" charset="-78"/>
              </a:rPr>
              <a:t>کمیته </a:t>
            </a:r>
            <a:r>
              <a:rPr lang="fa-IR" b="1" dirty="0" smtClean="0">
                <a:cs typeface="B Nazanin" panose="00000400000000000000" pitchFamily="2" charset="-78"/>
              </a:rPr>
              <a:t>اخلاق همه بخش‌های پروپوزال مطالعه می‌شود. قطعا روی بخش‌های زیر دقت و توجه بیشتر می‌باشد.</a:t>
            </a:r>
            <a:r>
              <a:rPr lang="fa-IR" b="1" dirty="0">
                <a:cs typeface="B Nazanin" panose="00000400000000000000" pitchFamily="2" charset="-78"/>
              </a:rPr>
              <a:t> </a:t>
            </a:r>
            <a:r>
              <a:rPr lang="fa-IR" b="1" dirty="0" smtClean="0">
                <a:cs typeface="B Nazanin" panose="00000400000000000000" pitchFamily="2" charset="-78"/>
              </a:rPr>
              <a:t>عنوان، </a:t>
            </a:r>
            <a:r>
              <a:rPr lang="fa-IR" dirty="0" smtClean="0">
                <a:cs typeface="B Nazanin" panose="00000400000000000000" pitchFamily="2" charset="-78"/>
              </a:rPr>
              <a:t>اهداف اختصاصی، معیارهای ورود، روش جمع‌آوری نمونه، حجم نمونه، روش اجرا، پرسشنامه</a:t>
            </a:r>
            <a:endParaRPr lang="fa-IR" dirty="0">
              <a:cs typeface="B Nazanin" panose="00000400000000000000" pitchFamily="2" charset="-78"/>
            </a:endParaRPr>
          </a:p>
          <a:p>
            <a:pPr marL="342900" indent="-342900" algn="just" rtl="1">
              <a:lnSpc>
                <a:spcPct val="150000"/>
              </a:lnSpc>
              <a:buFont typeface="+mj-lt"/>
              <a:buAutoNum type="arabicPeriod"/>
            </a:pPr>
            <a:r>
              <a:rPr lang="fa-IR" b="1" dirty="0">
                <a:solidFill>
                  <a:srgbClr val="FF0000"/>
                </a:solidFill>
                <a:cs typeface="B Nazanin" panose="00000400000000000000" pitchFamily="2" charset="-78"/>
              </a:rPr>
              <a:t>ملاحظات اخلاقی</a:t>
            </a:r>
            <a:r>
              <a:rPr lang="fa-IR" b="1" dirty="0">
                <a:cs typeface="B Nazanin" panose="00000400000000000000" pitchFamily="2" charset="-78"/>
              </a:rPr>
              <a:t>: حتما تکمیل گردد، </a:t>
            </a:r>
            <a:r>
              <a:rPr lang="fa-IR" sz="1400" b="1" dirty="0">
                <a:cs typeface="B Nazanin" panose="00000400000000000000" pitchFamily="2" charset="-78"/>
              </a:rPr>
              <a:t>محرمانه بودن، دریافت رضایت نامه، </a:t>
            </a:r>
            <a:r>
              <a:rPr lang="en-US" sz="1400" b="1" dirty="0">
                <a:cs typeface="B Nazanin" panose="00000400000000000000" pitchFamily="2" charset="-78"/>
              </a:rPr>
              <a:t>Blinded</a:t>
            </a:r>
            <a:r>
              <a:rPr lang="fa-IR" sz="1400" b="1" dirty="0">
                <a:cs typeface="B Nazanin" panose="00000400000000000000" pitchFamily="2" charset="-78"/>
              </a:rPr>
              <a:t> و </a:t>
            </a:r>
            <a:r>
              <a:rPr lang="fa-IR" sz="1400" b="1" dirty="0" smtClean="0">
                <a:cs typeface="B Nazanin" panose="00000400000000000000" pitchFamily="2" charset="-78"/>
              </a:rPr>
              <a:t>دقیقا شماره کدهای </a:t>
            </a:r>
            <a:r>
              <a:rPr lang="fa-IR" sz="1400" b="1" dirty="0">
                <a:cs typeface="B Nazanin" panose="00000400000000000000" pitchFamily="2" charset="-78"/>
              </a:rPr>
              <a:t>اخلاقی </a:t>
            </a:r>
            <a:r>
              <a:rPr lang="fa-IR" sz="1400" b="1" dirty="0" smtClean="0">
                <a:cs typeface="B Nazanin" panose="00000400000000000000" pitchFamily="2" charset="-78"/>
              </a:rPr>
              <a:t>مرتبط با پروپوزال خود را بنویسید.</a:t>
            </a:r>
            <a:endParaRPr lang="fa-IR" sz="1400" b="1" dirty="0">
              <a:cs typeface="B Nazanin" panose="00000400000000000000" pitchFamily="2" charset="-78"/>
            </a:endParaRPr>
          </a:p>
          <a:p>
            <a:pPr marL="342900" indent="-342900" algn="just" rtl="1">
              <a:lnSpc>
                <a:spcPct val="150000"/>
              </a:lnSpc>
              <a:buFont typeface="+mj-lt"/>
              <a:buAutoNum type="arabicPeriod"/>
            </a:pPr>
            <a:r>
              <a:rPr lang="fa-IR" b="1" dirty="0" smtClean="0">
                <a:cs typeface="B Nazanin" panose="00000400000000000000" pitchFamily="2" charset="-78"/>
              </a:rPr>
              <a:t>بهتر </a:t>
            </a:r>
            <a:r>
              <a:rPr lang="fa-IR" b="1" dirty="0">
                <a:cs typeface="B Nazanin" panose="00000400000000000000" pitchFamily="2" charset="-78"/>
              </a:rPr>
              <a:t>است بخش هایی که فکر می‌کنید از نظر اخلاقی مهم </a:t>
            </a:r>
            <a:r>
              <a:rPr lang="fa-IR" b="1" dirty="0" smtClean="0">
                <a:cs typeface="B Nazanin" panose="00000400000000000000" pitchFamily="2" charset="-78"/>
              </a:rPr>
              <a:t>هستند </a:t>
            </a:r>
            <a:r>
              <a:rPr lang="en-US" b="1" dirty="0">
                <a:cs typeface="B Nazanin" panose="00000400000000000000" pitchFamily="2" charset="-78"/>
              </a:rPr>
              <a:t>highlight</a:t>
            </a:r>
            <a:r>
              <a:rPr lang="fa-IR" b="1" dirty="0">
                <a:cs typeface="B Nazanin" panose="00000400000000000000" pitchFamily="2" charset="-78"/>
              </a:rPr>
              <a:t> </a:t>
            </a:r>
            <a:r>
              <a:rPr lang="fa-IR" b="1" dirty="0" smtClean="0">
                <a:cs typeface="B Nazanin" panose="00000400000000000000" pitchFamily="2" charset="-78"/>
              </a:rPr>
              <a:t>گردند</a:t>
            </a:r>
            <a:r>
              <a:rPr lang="fa-IR" b="1" dirty="0">
                <a:cs typeface="B Nazanin" panose="00000400000000000000" pitchFamily="2" charset="-78"/>
              </a:rPr>
              <a:t>. </a:t>
            </a:r>
          </a:p>
          <a:p>
            <a:pPr algn="r" rtl="1">
              <a:lnSpc>
                <a:spcPct val="150000"/>
              </a:lnSpc>
            </a:pPr>
            <a:endParaRPr lang="fa-IR" b="1" dirty="0" smtClean="0">
              <a:cs typeface="B Nazanin" panose="00000400000000000000" pitchFamily="2" charset="-78"/>
            </a:endParaRPr>
          </a:p>
        </p:txBody>
      </p:sp>
      <p:pic>
        <p:nvPicPr>
          <p:cNvPr id="4" name="Picture 3"/>
          <p:cNvPicPr/>
          <p:nvPr/>
        </p:nvPicPr>
        <p:blipFill>
          <a:blip r:embed="rId2" cstate="print">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11200"/>
                    </a14:imgEffect>
                    <a14:imgEffect>
                      <a14:saturation sat="400000"/>
                    </a14:imgEffect>
                  </a14:imgLayer>
                </a14:imgProps>
              </a:ext>
            </a:extLst>
          </a:blip>
          <a:srcRect/>
          <a:stretch>
            <a:fillRect/>
          </a:stretch>
        </p:blipFill>
        <p:spPr bwMode="auto">
          <a:xfrm>
            <a:off x="251520" y="116632"/>
            <a:ext cx="504056" cy="467889"/>
          </a:xfrm>
          <a:prstGeom prst="rect">
            <a:avLst/>
          </a:prstGeom>
          <a:noFill/>
          <a:ln w="9525">
            <a:solidFill>
              <a:srgbClr val="C00000"/>
            </a:solidFill>
            <a:miter lim="800000"/>
            <a:headEnd/>
            <a:tailEnd/>
          </a:ln>
        </p:spPr>
      </p:pic>
      <p:sp>
        <p:nvSpPr>
          <p:cNvPr id="5" name="TextBox 4"/>
          <p:cNvSpPr txBox="1"/>
          <p:nvPr/>
        </p:nvSpPr>
        <p:spPr>
          <a:xfrm>
            <a:off x="6012160" y="350576"/>
            <a:ext cx="2520280" cy="369332"/>
          </a:xfrm>
          <a:prstGeom prst="rect">
            <a:avLst/>
          </a:prstGeom>
          <a:noFill/>
        </p:spPr>
        <p:txBody>
          <a:bodyPr wrap="square" rtlCol="1">
            <a:spAutoFit/>
          </a:bodyPr>
          <a:lstStyle/>
          <a:p>
            <a:pPr algn="r" rtl="1"/>
            <a:r>
              <a:rPr lang="fa-IR" dirty="0" smtClean="0">
                <a:solidFill>
                  <a:srgbClr val="0000FF"/>
                </a:solidFill>
                <a:cs typeface="B Titr" panose="00000700000000000000" pitchFamily="2" charset="-78"/>
              </a:rPr>
              <a:t>مربوط به کمیته اخلاق</a:t>
            </a:r>
            <a:endParaRPr lang="fa-IR" dirty="0">
              <a:solidFill>
                <a:srgbClr val="0000FF"/>
              </a:solidFill>
              <a:cs typeface="B Titr" panose="00000700000000000000" pitchFamily="2" charset="-78"/>
            </a:endParaRPr>
          </a:p>
        </p:txBody>
      </p:sp>
    </p:spTree>
    <p:extLst>
      <p:ext uri="{BB962C8B-B14F-4D97-AF65-F5344CB8AC3E}">
        <p14:creationId xmlns:p14="http://schemas.microsoft.com/office/powerpoint/2010/main" val="31243683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511228" y="692697"/>
            <a:ext cx="584978" cy="574858"/>
          </a:xfrm>
        </p:spPr>
        <p:txBody>
          <a:bodyPr/>
          <a:lstStyle/>
          <a:p>
            <a:fld id="{03D75743-879A-44A4-9263-9DE3E0A0BE64}" type="slidenum">
              <a:rPr lang="fa-IR" sz="1600" smtClean="0">
                <a:cs typeface="B Titr" panose="00000700000000000000" pitchFamily="2" charset="-78"/>
              </a:rPr>
              <a:pPr/>
              <a:t>3</a:t>
            </a:fld>
            <a:endParaRPr lang="fa-IR" sz="1600" dirty="0">
              <a:cs typeface="B Titr" panose="00000700000000000000" pitchFamily="2" charset="-78"/>
            </a:endParaRPr>
          </a:p>
        </p:txBody>
      </p:sp>
      <p:sp>
        <p:nvSpPr>
          <p:cNvPr id="3" name="TextBox 2"/>
          <p:cNvSpPr txBox="1"/>
          <p:nvPr/>
        </p:nvSpPr>
        <p:spPr>
          <a:xfrm>
            <a:off x="1182807" y="698704"/>
            <a:ext cx="7669121" cy="4662815"/>
          </a:xfrm>
          <a:prstGeom prst="rect">
            <a:avLst/>
          </a:prstGeom>
          <a:noFill/>
        </p:spPr>
        <p:txBody>
          <a:bodyPr wrap="square" rtlCol="1">
            <a:spAutoFit/>
          </a:bodyPr>
          <a:lstStyle/>
          <a:p>
            <a:pPr algn="just" rtl="1">
              <a:lnSpc>
                <a:spcPct val="150000"/>
              </a:lnSpc>
            </a:pPr>
            <a:r>
              <a:rPr lang="fa-IR" dirty="0" smtClean="0">
                <a:cs typeface="B Nazanin" panose="00000400000000000000" pitchFamily="2" charset="-78"/>
              </a:rPr>
              <a:t>آغاز یک پژوهش نظیر پایان‌نامه پس از دریافت کد اخلاق است.</a:t>
            </a:r>
          </a:p>
          <a:p>
            <a:pPr algn="just" rtl="1">
              <a:lnSpc>
                <a:spcPct val="150000"/>
              </a:lnSpc>
            </a:pPr>
            <a:r>
              <a:rPr lang="fa-IR" dirty="0" smtClean="0">
                <a:cs typeface="B Nazanin" panose="00000400000000000000" pitchFamily="2" charset="-78"/>
              </a:rPr>
              <a:t>دقت کنید: پس از دریافت کد اخلاق عنوان پروپوزال شما به فارسی و انگلیسی در </a:t>
            </a:r>
            <a:r>
              <a:rPr lang="fa-IR" b="1" dirty="0">
                <a:solidFill>
                  <a:srgbClr val="0000FF"/>
                </a:solidFill>
                <a:cs typeface="B Nazanin" panose="00000400000000000000" pitchFamily="2" charset="-78"/>
              </a:rPr>
              <a:t>سامانه ملی اخلاق در پژوهش‌های زیست </a:t>
            </a:r>
            <a:r>
              <a:rPr lang="fa-IR" b="1" dirty="0" smtClean="0">
                <a:solidFill>
                  <a:srgbClr val="0000FF"/>
                </a:solidFill>
                <a:cs typeface="B Nazanin" panose="00000400000000000000" pitchFamily="2" charset="-78"/>
              </a:rPr>
              <a:t>پزشکی به آدرس: </a:t>
            </a:r>
            <a:r>
              <a:rPr lang="en-US" b="1" dirty="0">
                <a:solidFill>
                  <a:srgbClr val="0000FF"/>
                </a:solidFill>
                <a:cs typeface="B Nazanin" panose="00000400000000000000" pitchFamily="2" charset="-78"/>
              </a:rPr>
              <a:t>(ethics.research.ac.ir)</a:t>
            </a:r>
            <a:r>
              <a:rPr lang="fa-IR" dirty="0" smtClean="0">
                <a:cs typeface="B Nazanin" panose="00000400000000000000" pitchFamily="2" charset="-78"/>
              </a:rPr>
              <a:t> قابل دسترسی است. </a:t>
            </a:r>
          </a:p>
          <a:p>
            <a:pPr algn="just" rtl="1">
              <a:lnSpc>
                <a:spcPct val="150000"/>
              </a:lnSpc>
            </a:pPr>
            <a:r>
              <a:rPr lang="fa-IR" dirty="0" smtClean="0">
                <a:cs typeface="B Nazanin" panose="00000400000000000000" pitchFamily="2" charset="-78"/>
              </a:rPr>
              <a:t>بر </a:t>
            </a:r>
            <a:r>
              <a:rPr lang="fa-IR" dirty="0">
                <a:cs typeface="B Nazanin" panose="00000400000000000000" pitchFamily="2" charset="-78"/>
              </a:rPr>
              <a:t>اساس آئین نامه موضوع پروپوزال </a:t>
            </a:r>
            <a:r>
              <a:rPr lang="fa-IR" dirty="0">
                <a:cs typeface="B Titr" panose="00000700000000000000" pitchFamily="2" charset="-78"/>
              </a:rPr>
              <a:t>نباید تکراری باشد</a:t>
            </a:r>
            <a:r>
              <a:rPr lang="fa-IR" dirty="0">
                <a:cs typeface="B Nazanin" panose="00000400000000000000" pitchFamily="2" charset="-78"/>
              </a:rPr>
              <a:t>. </a:t>
            </a:r>
            <a:endParaRPr lang="fa-IR" dirty="0" smtClean="0">
              <a:cs typeface="B Nazanin" panose="00000400000000000000" pitchFamily="2" charset="-78"/>
            </a:endParaRPr>
          </a:p>
          <a:p>
            <a:pPr algn="just" rtl="1">
              <a:lnSpc>
                <a:spcPct val="150000"/>
              </a:lnSpc>
            </a:pPr>
            <a:r>
              <a:rPr lang="fa-IR" dirty="0" smtClean="0">
                <a:cs typeface="B Nazanin" panose="00000400000000000000" pitchFamily="2" charset="-78"/>
              </a:rPr>
              <a:t>دانشجویان </a:t>
            </a:r>
            <a:r>
              <a:rPr lang="fa-IR" dirty="0">
                <a:cs typeface="B Nazanin" panose="00000400000000000000" pitchFamily="2" charset="-78"/>
              </a:rPr>
              <a:t>و اساتید راهنما و </a:t>
            </a:r>
            <a:r>
              <a:rPr lang="fa-IR" dirty="0" smtClean="0">
                <a:cs typeface="B Nazanin" panose="00000400000000000000" pitchFamily="2" charset="-78"/>
              </a:rPr>
              <a:t>مشاور </a:t>
            </a:r>
            <a:r>
              <a:rPr lang="fa-IR" dirty="0">
                <a:cs typeface="B Nazanin" panose="00000400000000000000" pitchFamily="2" charset="-78"/>
              </a:rPr>
              <a:t>ی</a:t>
            </a:r>
            <a:r>
              <a:rPr lang="fa-IR" dirty="0" smtClean="0">
                <a:cs typeface="B Nazanin" panose="00000400000000000000" pitchFamily="2" charset="-78"/>
              </a:rPr>
              <a:t>ا </a:t>
            </a:r>
            <a:r>
              <a:rPr lang="fa-IR" dirty="0">
                <a:cs typeface="B Nazanin" panose="00000400000000000000" pitchFamily="2" charset="-78"/>
              </a:rPr>
              <a:t>مراجعه به آدرس فوق از تکراری نبودن موضوع اطمینان حاصل نمایند.</a:t>
            </a:r>
          </a:p>
          <a:p>
            <a:pPr algn="just" rtl="1">
              <a:lnSpc>
                <a:spcPct val="150000"/>
              </a:lnSpc>
            </a:pPr>
            <a:r>
              <a:rPr lang="fa-IR" dirty="0" smtClean="0">
                <a:cs typeface="B Nazanin" panose="00000400000000000000" pitchFamily="2" charset="-78"/>
              </a:rPr>
              <a:t>برخی از موضوعات با توجه به زمان، مکان، دانشگاه، بیمارستان، شهر و ... می‌توانند تکرار شوند. تائید آنها با شورای پژوهشی دانشکده است.</a:t>
            </a:r>
          </a:p>
          <a:p>
            <a:pPr algn="just" rtl="1">
              <a:lnSpc>
                <a:spcPct val="150000"/>
              </a:lnSpc>
            </a:pPr>
            <a:r>
              <a:rPr lang="fa-IR" dirty="0" smtClean="0">
                <a:cs typeface="B Nazanin" panose="00000400000000000000" pitchFamily="2" charset="-78"/>
              </a:rPr>
              <a:t>دانشجویان باید درصورتیکه به هر دلیل موضوع را مشابه انتخاب می‌نمایند: برای مثال:</a:t>
            </a:r>
          </a:p>
          <a:p>
            <a:pPr algn="just" rtl="1">
              <a:lnSpc>
                <a:spcPct val="150000"/>
              </a:lnSpc>
            </a:pPr>
            <a:r>
              <a:rPr lang="fa-IR" dirty="0">
                <a:cs typeface="B Nazanin" panose="00000400000000000000" pitchFamily="2" charset="-78"/>
              </a:rPr>
              <a:t>	</a:t>
            </a:r>
            <a:r>
              <a:rPr lang="fa-IR" dirty="0" smtClean="0">
                <a:cs typeface="B Nazanin" panose="00000400000000000000" pitchFamily="2" charset="-78"/>
              </a:rPr>
              <a:t>موضوعاتی که مرتبط با زمان، مکان، دانشکده، بیمارستان، کلینیک، شهر، کشور و ... یکسان است. موضوعات مشابه را در پروپوزال و در جلسه شورای پژوهشی عنوان کنند، دلائل و ضرورت تکراری بودن بیان گردد.</a:t>
            </a:r>
          </a:p>
        </p:txBody>
      </p:sp>
      <p:sp>
        <p:nvSpPr>
          <p:cNvPr id="4" name="TextBox 3"/>
          <p:cNvSpPr txBox="1"/>
          <p:nvPr/>
        </p:nvSpPr>
        <p:spPr>
          <a:xfrm>
            <a:off x="1835695" y="5589240"/>
            <a:ext cx="6363344" cy="830997"/>
          </a:xfrm>
          <a:prstGeom prst="rect">
            <a:avLst/>
          </a:prstGeom>
          <a:noFill/>
        </p:spPr>
        <p:txBody>
          <a:bodyPr wrap="square" rtlCol="1">
            <a:spAutoFit/>
          </a:bodyPr>
          <a:lstStyle/>
          <a:p>
            <a:pPr algn="r" rtl="1">
              <a:lnSpc>
                <a:spcPct val="150000"/>
              </a:lnSpc>
            </a:pPr>
            <a:r>
              <a:rPr lang="fa-IR" sz="1400" dirty="0" smtClean="0">
                <a:cs typeface="B Titr" panose="00000700000000000000" pitchFamily="2" charset="-78"/>
              </a:rPr>
              <a:t>خود اظهاری </a:t>
            </a:r>
            <a:r>
              <a:rPr lang="fa-IR" sz="1400" dirty="0" smtClean="0">
                <a:solidFill>
                  <a:srgbClr val="FF0000"/>
                </a:solidFill>
                <a:cs typeface="B Titr" panose="00000700000000000000" pitchFamily="2" charset="-78"/>
              </a:rPr>
              <a:t>دانشجویان</a:t>
            </a:r>
            <a:r>
              <a:rPr lang="fa-IR" sz="1400" dirty="0" smtClean="0">
                <a:cs typeface="B Titr" panose="00000700000000000000" pitchFamily="2" charset="-78"/>
              </a:rPr>
              <a:t> در سامانه پژوهان و هنگام ارائه پروپوزال در شورا:</a:t>
            </a:r>
          </a:p>
          <a:p>
            <a:pPr algn="r" rtl="1">
              <a:lnSpc>
                <a:spcPct val="150000"/>
              </a:lnSpc>
            </a:pPr>
            <a:r>
              <a:rPr lang="fa-IR" dirty="0">
                <a:cs typeface="B Titr" panose="00000700000000000000" pitchFamily="2" charset="-78"/>
              </a:rPr>
              <a:t>	</a:t>
            </a:r>
            <a:r>
              <a:rPr lang="fa-IR" dirty="0" smtClean="0">
                <a:cs typeface="B Titr" panose="00000700000000000000" pitchFamily="2" charset="-78"/>
              </a:rPr>
              <a:t>	</a:t>
            </a:r>
            <a:r>
              <a:rPr lang="fa-IR" dirty="0" smtClean="0">
                <a:solidFill>
                  <a:srgbClr val="FF0000"/>
                </a:solidFill>
                <a:cs typeface="B Titr" panose="00000700000000000000" pitchFamily="2" charset="-78"/>
              </a:rPr>
              <a:t>اعلام می‌نمایم موضوع پروپوزال اینجانب تکراری نیست.</a:t>
            </a:r>
            <a:endParaRPr lang="fa-IR" dirty="0">
              <a:solidFill>
                <a:srgbClr val="FF0000"/>
              </a:solidFill>
              <a:cs typeface="B Titr" panose="00000700000000000000" pitchFamily="2" charset="-78"/>
            </a:endParaRPr>
          </a:p>
        </p:txBody>
      </p:sp>
      <p:pic>
        <p:nvPicPr>
          <p:cNvPr id="5" name="Picture 4"/>
          <p:cNvPicPr/>
          <p:nvPr/>
        </p:nvPicPr>
        <p:blipFill>
          <a:blip r:embed="rId2" cstate="print">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11200"/>
                    </a14:imgEffect>
                    <a14:imgEffect>
                      <a14:saturation sat="400000"/>
                    </a14:imgEffect>
                  </a14:imgLayer>
                </a14:imgProps>
              </a:ext>
            </a:extLst>
          </a:blip>
          <a:srcRect/>
          <a:stretch>
            <a:fillRect/>
          </a:stretch>
        </p:blipFill>
        <p:spPr bwMode="auto">
          <a:xfrm>
            <a:off x="251520" y="116632"/>
            <a:ext cx="504056" cy="467889"/>
          </a:xfrm>
          <a:prstGeom prst="rect">
            <a:avLst/>
          </a:prstGeom>
          <a:noFill/>
          <a:ln w="9525">
            <a:solidFill>
              <a:srgbClr val="C00000"/>
            </a:solidFill>
            <a:miter lim="800000"/>
            <a:headEnd/>
            <a:tailEnd/>
          </a:ln>
        </p:spPr>
      </p:pic>
    </p:spTree>
    <p:extLst>
      <p:ext uri="{BB962C8B-B14F-4D97-AF65-F5344CB8AC3E}">
        <p14:creationId xmlns:p14="http://schemas.microsoft.com/office/powerpoint/2010/main" val="8763131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611560" y="692696"/>
            <a:ext cx="520824" cy="520700"/>
          </a:xfrm>
        </p:spPr>
        <p:txBody>
          <a:bodyPr/>
          <a:lstStyle/>
          <a:p>
            <a:fld id="{03D75743-879A-44A4-9263-9DE3E0A0BE64}" type="slidenum">
              <a:rPr lang="fa-IR" sz="1600" smtClean="0">
                <a:cs typeface="B Titr" panose="00000700000000000000" pitchFamily="2" charset="-78"/>
              </a:rPr>
              <a:pPr/>
              <a:t>4</a:t>
            </a:fld>
            <a:endParaRPr lang="fa-IR" sz="1600" dirty="0">
              <a:cs typeface="B Titr" panose="00000700000000000000" pitchFamily="2" charset="-78"/>
            </a:endParaRPr>
          </a:p>
        </p:txBody>
      </p:sp>
      <p:pic>
        <p:nvPicPr>
          <p:cNvPr id="5" name="Picture 4"/>
          <p:cNvPicPr/>
          <p:nvPr/>
        </p:nvPicPr>
        <p:blipFill>
          <a:blip r:embed="rId2" cstate="print">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11200"/>
                    </a14:imgEffect>
                    <a14:imgEffect>
                      <a14:saturation sat="400000"/>
                    </a14:imgEffect>
                  </a14:imgLayer>
                </a14:imgProps>
              </a:ext>
            </a:extLst>
          </a:blip>
          <a:srcRect/>
          <a:stretch>
            <a:fillRect/>
          </a:stretch>
        </p:blipFill>
        <p:spPr bwMode="auto">
          <a:xfrm>
            <a:off x="251520" y="116632"/>
            <a:ext cx="504056" cy="467889"/>
          </a:xfrm>
          <a:prstGeom prst="rect">
            <a:avLst/>
          </a:prstGeom>
          <a:noFill/>
          <a:ln w="9525">
            <a:solidFill>
              <a:srgbClr val="C00000"/>
            </a:solidFill>
            <a:miter lim="800000"/>
            <a:headEnd/>
            <a:tailEnd/>
          </a:ln>
        </p:spPr>
      </p:pic>
      <p:sp>
        <p:nvSpPr>
          <p:cNvPr id="7" name="Rectangle 6"/>
          <p:cNvSpPr/>
          <p:nvPr/>
        </p:nvSpPr>
        <p:spPr>
          <a:xfrm>
            <a:off x="1763688" y="476672"/>
            <a:ext cx="7098044" cy="4185761"/>
          </a:xfrm>
          <a:prstGeom prst="rect">
            <a:avLst/>
          </a:prstGeom>
        </p:spPr>
        <p:txBody>
          <a:bodyPr wrap="square">
            <a:spAutoFit/>
          </a:bodyPr>
          <a:lstStyle/>
          <a:p>
            <a:pPr algn="r" rtl="1"/>
            <a:r>
              <a:rPr lang="ar-SA" sz="2800" b="1" dirty="0" smtClean="0">
                <a:latin typeface="Times New Roman" panose="02020603050405020304" pitchFamily="18" charset="0"/>
                <a:ea typeface="Calibri" panose="020F0502020204030204" pitchFamily="34" charset="0"/>
                <a:cs typeface="B Nazanin" panose="00000400000000000000" pitchFamily="2" charset="-78"/>
              </a:rPr>
              <a:t>پروپوزال پایان نامه</a:t>
            </a:r>
            <a:r>
              <a:rPr lang="en-US" sz="1200" dirty="0" smtClean="0">
                <a:latin typeface="Calibri" panose="020F0502020204030204" pitchFamily="34" charset="0"/>
                <a:ea typeface="Calibri" panose="020F0502020204030204" pitchFamily="34" charset="0"/>
                <a:cs typeface="Arial" panose="020B0604020202020204" pitchFamily="34" charset="0"/>
              </a:rPr>
              <a:t/>
            </a:r>
            <a:br>
              <a:rPr lang="en-US" sz="1200" dirty="0" smtClean="0">
                <a:latin typeface="Calibri" panose="020F0502020204030204" pitchFamily="34" charset="0"/>
                <a:ea typeface="Calibri" panose="020F0502020204030204" pitchFamily="34" charset="0"/>
                <a:cs typeface="Arial" panose="020B0604020202020204" pitchFamily="34" charset="0"/>
              </a:rPr>
            </a:br>
            <a:r>
              <a:rPr lang="ar-SA" dirty="0" smtClean="0">
                <a:latin typeface="Times New Roman" panose="02020603050405020304" pitchFamily="18" charset="0"/>
                <a:ea typeface="Times New Roman" panose="02020603050405020304" pitchFamily="18" charset="0"/>
                <a:cs typeface="B Nazanin" panose="00000400000000000000" pitchFamily="2" charset="-78"/>
              </a:rPr>
              <a:t> </a:t>
            </a:r>
            <a:r>
              <a:rPr lang="en-US" sz="1600" dirty="0" smtClean="0">
                <a:latin typeface="Calibri" panose="020F0502020204030204" pitchFamily="34" charset="0"/>
                <a:ea typeface="Calibri" panose="020F0502020204030204" pitchFamily="34" charset="0"/>
                <a:cs typeface="Arial" panose="020B0604020202020204" pitchFamily="34" charset="0"/>
              </a:rPr>
              <a:t/>
            </a:r>
            <a:br>
              <a:rPr lang="en-US" sz="1600" dirty="0" smtClean="0">
                <a:latin typeface="Calibri" panose="020F0502020204030204" pitchFamily="34" charset="0"/>
                <a:ea typeface="Calibri" panose="020F0502020204030204" pitchFamily="34" charset="0"/>
                <a:cs typeface="Arial" panose="020B0604020202020204" pitchFamily="34" charset="0"/>
              </a:rPr>
            </a:br>
            <a:endParaRPr lang="fa-IR" sz="1600" dirty="0" smtClean="0">
              <a:latin typeface="Calibri" panose="020F0502020204030204" pitchFamily="34" charset="0"/>
              <a:ea typeface="Calibri" panose="020F0502020204030204" pitchFamily="34" charset="0"/>
              <a:cs typeface="Arial" panose="020B0604020202020204" pitchFamily="34" charset="0"/>
            </a:endParaRPr>
          </a:p>
          <a:p>
            <a:pPr algn="ctr"/>
            <a:r>
              <a:rPr lang="ar-SA" sz="2400" b="1" dirty="0" smtClean="0">
                <a:solidFill>
                  <a:srgbClr val="0000FF"/>
                </a:solidFill>
                <a:latin typeface="Times New Roman" panose="02020603050405020304" pitchFamily="18" charset="0"/>
                <a:ea typeface="Times New Roman" panose="02020603050405020304" pitchFamily="18" charset="0"/>
                <a:cs typeface="B Titr" pitchFamily="2" charset="-78"/>
              </a:rPr>
              <a:t>عنوان</a:t>
            </a:r>
            <a:r>
              <a:rPr lang="fa-IR" sz="2400" b="1" dirty="0" smtClean="0">
                <a:solidFill>
                  <a:srgbClr val="0000FF"/>
                </a:solidFill>
                <a:latin typeface="Times New Roman" panose="02020603050405020304" pitchFamily="18" charset="0"/>
                <a:ea typeface="Times New Roman" panose="02020603050405020304" pitchFamily="18" charset="0"/>
                <a:cs typeface="B Titr" pitchFamily="2" charset="-78"/>
              </a:rPr>
              <a:t> فارسی</a:t>
            </a:r>
            <a:r>
              <a:rPr lang="ar-SA" sz="2400" b="1" dirty="0" smtClean="0">
                <a:solidFill>
                  <a:srgbClr val="0000FF"/>
                </a:solidFill>
                <a:latin typeface="Times New Roman" panose="02020603050405020304" pitchFamily="18" charset="0"/>
                <a:ea typeface="Times New Roman" panose="02020603050405020304" pitchFamily="18" charset="0"/>
                <a:cs typeface="B Titr" pitchFamily="2" charset="-78"/>
              </a:rPr>
              <a:t>:</a:t>
            </a:r>
            <a:endParaRPr lang="fa-IR" sz="2400" b="1" dirty="0" smtClean="0">
              <a:solidFill>
                <a:srgbClr val="0000FF"/>
              </a:solidFill>
              <a:latin typeface="Times New Roman" panose="02020603050405020304" pitchFamily="18" charset="0"/>
              <a:ea typeface="Times New Roman" panose="02020603050405020304" pitchFamily="18" charset="0"/>
              <a:cs typeface="B Titr" pitchFamily="2" charset="-78"/>
            </a:endParaRPr>
          </a:p>
          <a:p>
            <a:pPr algn="ctr"/>
            <a:endParaRPr lang="fa-IR" sz="2400" b="1" dirty="0">
              <a:solidFill>
                <a:srgbClr val="0000FF"/>
              </a:solidFill>
              <a:latin typeface="Times New Roman" panose="02020603050405020304" pitchFamily="18" charset="0"/>
              <a:ea typeface="Calibri" panose="020F0502020204030204" pitchFamily="34" charset="0"/>
              <a:cs typeface="B Nazanin" panose="00000400000000000000" pitchFamily="2" charset="-78"/>
            </a:endParaRPr>
          </a:p>
          <a:p>
            <a:pPr algn="ctr"/>
            <a:r>
              <a:rPr lang="fa-IR" sz="2400" b="1" dirty="0" smtClean="0">
                <a:solidFill>
                  <a:srgbClr val="0000FF"/>
                </a:solidFill>
                <a:latin typeface="Times New Roman" panose="02020603050405020304" pitchFamily="18" charset="0"/>
                <a:ea typeface="Calibri" panose="020F0502020204030204" pitchFamily="34" charset="0"/>
                <a:cs typeface="B Titr" pitchFamily="2" charset="-78"/>
              </a:rPr>
              <a:t>عنوان انگلیسی:</a:t>
            </a:r>
          </a:p>
          <a:p>
            <a:pPr lvl="1" algn="r" rtl="1"/>
            <a:endParaRPr lang="fa-IR" sz="2400" b="1" dirty="0">
              <a:latin typeface="Times New Roman" panose="02020603050405020304" pitchFamily="18" charset="0"/>
              <a:ea typeface="Times New Roman" panose="02020603050405020304" pitchFamily="18" charset="0"/>
              <a:cs typeface="B Nazanin" panose="00000400000000000000" pitchFamily="2" charset="-78"/>
            </a:endParaRPr>
          </a:p>
          <a:p>
            <a:pPr lvl="1" algn="r" rtl="1">
              <a:lnSpc>
                <a:spcPct val="200000"/>
              </a:lnSpc>
            </a:pPr>
            <a:r>
              <a:rPr lang="fa-IR" dirty="0" smtClean="0">
                <a:solidFill>
                  <a:srgbClr val="FF0000"/>
                </a:solidFill>
                <a:latin typeface="Times New Roman" panose="02020603050405020304" pitchFamily="18" charset="0"/>
                <a:ea typeface="Times New Roman" panose="02020603050405020304" pitchFamily="18" charset="0"/>
                <a:cs typeface="B Titr" panose="00000700000000000000" pitchFamily="2" charset="-78"/>
              </a:rPr>
              <a:t>استاد راهنما:</a:t>
            </a:r>
          </a:p>
          <a:p>
            <a:pPr lvl="1" algn="r" rtl="1">
              <a:lnSpc>
                <a:spcPct val="200000"/>
              </a:lnSpc>
            </a:pPr>
            <a:r>
              <a:rPr lang="fa-IR" dirty="0" smtClean="0">
                <a:solidFill>
                  <a:srgbClr val="FF0000"/>
                </a:solidFill>
                <a:latin typeface="Times New Roman" panose="02020603050405020304" pitchFamily="18" charset="0"/>
                <a:ea typeface="Times New Roman" panose="02020603050405020304" pitchFamily="18" charset="0"/>
                <a:cs typeface="B Titr" panose="00000700000000000000" pitchFamily="2" charset="-78"/>
              </a:rPr>
              <a:t>استاد مشاور:</a:t>
            </a:r>
            <a:r>
              <a:rPr lang="ar-SA" dirty="0" smtClean="0">
                <a:solidFill>
                  <a:srgbClr val="FF0000"/>
                </a:solidFill>
                <a:latin typeface="Times New Roman" panose="02020603050405020304" pitchFamily="18" charset="0"/>
                <a:ea typeface="Times New Roman" panose="02020603050405020304" pitchFamily="18" charset="0"/>
                <a:cs typeface="B Titr" panose="00000700000000000000" pitchFamily="2" charset="-78"/>
              </a:rPr>
              <a:t>  </a:t>
            </a:r>
            <a:endParaRPr lang="fa-IR" dirty="0" smtClean="0">
              <a:solidFill>
                <a:srgbClr val="FF0000"/>
              </a:solidFill>
              <a:latin typeface="Times New Roman" panose="02020603050405020304" pitchFamily="18" charset="0"/>
              <a:ea typeface="Times New Roman" panose="02020603050405020304" pitchFamily="18" charset="0"/>
              <a:cs typeface="B Titr" panose="00000700000000000000" pitchFamily="2" charset="-78"/>
            </a:endParaRPr>
          </a:p>
          <a:p>
            <a:pPr lvl="1" algn="r" rtl="1">
              <a:lnSpc>
                <a:spcPct val="200000"/>
              </a:lnSpc>
            </a:pPr>
            <a:r>
              <a:rPr lang="fa-IR" dirty="0" smtClean="0">
                <a:solidFill>
                  <a:srgbClr val="FF0000"/>
                </a:solidFill>
                <a:latin typeface="Times New Roman" panose="02020603050405020304" pitchFamily="18" charset="0"/>
                <a:ea typeface="Times New Roman" panose="02020603050405020304" pitchFamily="18" charset="0"/>
                <a:cs typeface="B Titr" panose="00000700000000000000" pitchFamily="2" charset="-78"/>
              </a:rPr>
              <a:t>دانشجو/دستیار:</a:t>
            </a:r>
            <a:r>
              <a:rPr lang="ar-SA" dirty="0" smtClean="0">
                <a:solidFill>
                  <a:srgbClr val="FF0000"/>
                </a:solidFill>
                <a:latin typeface="Times New Roman" panose="02020603050405020304" pitchFamily="18" charset="0"/>
                <a:ea typeface="Times New Roman" panose="02020603050405020304" pitchFamily="18" charset="0"/>
                <a:cs typeface="B Titr" panose="00000700000000000000" pitchFamily="2" charset="-78"/>
              </a:rPr>
              <a:t>     </a:t>
            </a:r>
            <a:r>
              <a:rPr lang="fa-IR" dirty="0" smtClean="0">
                <a:solidFill>
                  <a:srgbClr val="FF0000"/>
                </a:solidFill>
                <a:latin typeface="Times New Roman" panose="02020603050405020304" pitchFamily="18" charset="0"/>
                <a:ea typeface="Times New Roman" panose="02020603050405020304" pitchFamily="18" charset="0"/>
                <a:cs typeface="B Titr" panose="00000700000000000000" pitchFamily="2" charset="-78"/>
              </a:rPr>
              <a:t>							</a:t>
            </a:r>
            <a:r>
              <a:rPr lang="fa-IR" dirty="0">
                <a:solidFill>
                  <a:srgbClr val="009900"/>
                </a:solidFill>
                <a:cs typeface="B Titr" pitchFamily="2" charset="-78"/>
              </a:rPr>
              <a:t> </a:t>
            </a:r>
            <a:r>
              <a:rPr lang="fa-IR" dirty="0">
                <a:solidFill>
                  <a:srgbClr val="FF0000"/>
                </a:solidFill>
                <a:cs typeface="B Titr" pitchFamily="2" charset="-78"/>
              </a:rPr>
              <a:t>گروه:</a:t>
            </a:r>
            <a:r>
              <a:rPr lang="ar-SA" dirty="0" smtClean="0">
                <a:solidFill>
                  <a:srgbClr val="FF0000"/>
                </a:solidFill>
                <a:latin typeface="Times New Roman" panose="02020603050405020304" pitchFamily="18" charset="0"/>
                <a:ea typeface="Times New Roman" panose="02020603050405020304" pitchFamily="18" charset="0"/>
                <a:cs typeface="B Titr" panose="00000700000000000000" pitchFamily="2" charset="-78"/>
              </a:rPr>
              <a:t>   </a:t>
            </a:r>
            <a:endParaRPr lang="fa-IR" dirty="0">
              <a:solidFill>
                <a:srgbClr val="FF0000"/>
              </a:solidFill>
              <a:cs typeface="B Titr" panose="00000700000000000000" pitchFamily="2" charset="-78"/>
            </a:endParaRPr>
          </a:p>
        </p:txBody>
      </p:sp>
      <p:sp>
        <p:nvSpPr>
          <p:cNvPr id="8" name="TextBox 7"/>
          <p:cNvSpPr txBox="1"/>
          <p:nvPr/>
        </p:nvSpPr>
        <p:spPr>
          <a:xfrm>
            <a:off x="1132384" y="4662433"/>
            <a:ext cx="7400056" cy="1446550"/>
          </a:xfrm>
          <a:prstGeom prst="rect">
            <a:avLst/>
          </a:prstGeom>
          <a:noFill/>
        </p:spPr>
        <p:txBody>
          <a:bodyPr wrap="square" rtlCol="1">
            <a:spAutoFit/>
          </a:bodyPr>
          <a:lstStyle/>
          <a:p>
            <a:pPr algn="r" rtl="1">
              <a:lnSpc>
                <a:spcPct val="200000"/>
              </a:lnSpc>
            </a:pPr>
            <a:r>
              <a:rPr lang="fa-IR" sz="1600" dirty="0" smtClean="0">
                <a:solidFill>
                  <a:srgbClr val="009900"/>
                </a:solidFill>
                <a:cs typeface="B Titr" pitchFamily="2" charset="-78"/>
              </a:rPr>
              <a:t>تاریخ ثبت پروپوزال در سامانه پژوهان:				</a:t>
            </a:r>
          </a:p>
          <a:p>
            <a:pPr algn="r" rtl="1">
              <a:lnSpc>
                <a:spcPct val="200000"/>
              </a:lnSpc>
            </a:pPr>
            <a:r>
              <a:rPr lang="fa-IR" sz="1600" dirty="0">
                <a:solidFill>
                  <a:srgbClr val="009900"/>
                </a:solidFill>
                <a:cs typeface="B Titr" pitchFamily="2" charset="-78"/>
              </a:rPr>
              <a:t>تاریخ ارائه پروپوزال در شواری </a:t>
            </a:r>
            <a:r>
              <a:rPr lang="fa-IR" sz="1600" dirty="0" smtClean="0">
                <a:solidFill>
                  <a:srgbClr val="009900"/>
                </a:solidFill>
                <a:cs typeface="B Titr" pitchFamily="2" charset="-78"/>
              </a:rPr>
              <a:t>پژوهشی </a:t>
            </a:r>
            <a:r>
              <a:rPr lang="fa-IR" sz="1600" dirty="0">
                <a:solidFill>
                  <a:srgbClr val="009900"/>
                </a:solidFill>
                <a:cs typeface="B Titr" pitchFamily="2" charset="-78"/>
              </a:rPr>
              <a:t>مربوطه:</a:t>
            </a:r>
          </a:p>
          <a:p>
            <a:pPr algn="r" rtl="1">
              <a:lnSpc>
                <a:spcPct val="200000"/>
              </a:lnSpc>
            </a:pPr>
            <a:r>
              <a:rPr lang="fa-IR" sz="1200" dirty="0" smtClean="0">
                <a:solidFill>
                  <a:srgbClr val="009900"/>
                </a:solidFill>
                <a:cs typeface="B Titr" pitchFamily="2" charset="-78"/>
              </a:rPr>
              <a:t>آیا طرح تحقیقاتی است؟ 					در صورتیکه طرح تحقیقاتی کد اخلاق دارد، کد را بنویسید.</a:t>
            </a:r>
          </a:p>
        </p:txBody>
      </p:sp>
    </p:spTree>
    <p:extLst>
      <p:ext uri="{BB962C8B-B14F-4D97-AF65-F5344CB8AC3E}">
        <p14:creationId xmlns:p14="http://schemas.microsoft.com/office/powerpoint/2010/main" val="10934392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779276" y="672749"/>
            <a:ext cx="414548" cy="553620"/>
          </a:xfrm>
        </p:spPr>
        <p:txBody>
          <a:bodyPr/>
          <a:lstStyle/>
          <a:p>
            <a:pPr algn="ctr"/>
            <a:fld id="{03D75743-879A-44A4-9263-9DE3E0A0BE64}" type="slidenum">
              <a:rPr lang="fa-IR" sz="1600" smtClean="0">
                <a:cs typeface="B Titr" panose="00000700000000000000" pitchFamily="2" charset="-78"/>
              </a:rPr>
              <a:pPr algn="ctr"/>
              <a:t>5</a:t>
            </a:fld>
            <a:endParaRPr lang="fa-IR" sz="1600" dirty="0">
              <a:cs typeface="B Titr" panose="00000700000000000000" pitchFamily="2" charset="-78"/>
            </a:endParaRPr>
          </a:p>
        </p:txBody>
      </p:sp>
      <p:sp>
        <p:nvSpPr>
          <p:cNvPr id="3" name="TextBox 2"/>
          <p:cNvSpPr txBox="1"/>
          <p:nvPr/>
        </p:nvSpPr>
        <p:spPr>
          <a:xfrm>
            <a:off x="2368376" y="764704"/>
            <a:ext cx="6452096" cy="461665"/>
          </a:xfrm>
          <a:prstGeom prst="rect">
            <a:avLst/>
          </a:prstGeom>
          <a:noFill/>
        </p:spPr>
        <p:txBody>
          <a:bodyPr wrap="square" rtlCol="1">
            <a:spAutoFit/>
          </a:bodyPr>
          <a:lstStyle/>
          <a:p>
            <a:r>
              <a:rPr lang="fa-IR" sz="2400" b="1" dirty="0" smtClean="0">
                <a:cs typeface="B Nazanin" panose="00000400000000000000" pitchFamily="2" charset="-78"/>
              </a:rPr>
              <a:t>عکس گواهی شرکت در کارگاه اخلاق را در اینجا قرار دهید.</a:t>
            </a:r>
            <a:endParaRPr lang="fa-IR" sz="2400" b="1" dirty="0">
              <a:cs typeface="B Nazanin" panose="00000400000000000000" pitchFamily="2" charset="-78"/>
            </a:endParaRPr>
          </a:p>
        </p:txBody>
      </p:sp>
      <p:sp>
        <p:nvSpPr>
          <p:cNvPr id="4" name="TextBox 3"/>
          <p:cNvSpPr txBox="1"/>
          <p:nvPr/>
        </p:nvSpPr>
        <p:spPr>
          <a:xfrm>
            <a:off x="611560" y="5085184"/>
            <a:ext cx="8208912" cy="400110"/>
          </a:xfrm>
          <a:prstGeom prst="rect">
            <a:avLst/>
          </a:prstGeom>
          <a:noFill/>
        </p:spPr>
        <p:txBody>
          <a:bodyPr wrap="square" rtlCol="1">
            <a:spAutoFit/>
          </a:bodyPr>
          <a:lstStyle/>
          <a:p>
            <a:pPr algn="r" rtl="1"/>
            <a:r>
              <a:rPr lang="fa-IR" sz="2000" b="1" dirty="0" smtClean="0">
                <a:cs typeface="B Nazanin" panose="00000400000000000000" pitchFamily="2" charset="-78"/>
              </a:rPr>
              <a:t>عناوین دیگر کارگاه‌های مرتبط با پایان‌نامه و فعالیت پژوهشی که شرکت کرده‌اید را بنویسید.</a:t>
            </a:r>
            <a:endParaRPr lang="fa-IR" sz="2000" b="1" dirty="0">
              <a:cs typeface="B Nazanin" panose="00000400000000000000" pitchFamily="2" charset="-78"/>
            </a:endParaRPr>
          </a:p>
        </p:txBody>
      </p:sp>
      <p:pic>
        <p:nvPicPr>
          <p:cNvPr id="5" name="Picture 4"/>
          <p:cNvPicPr/>
          <p:nvPr/>
        </p:nvPicPr>
        <p:blipFill>
          <a:blip r:embed="rId2" cstate="print">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11200"/>
                    </a14:imgEffect>
                    <a14:imgEffect>
                      <a14:saturation sat="400000"/>
                    </a14:imgEffect>
                  </a14:imgLayer>
                </a14:imgProps>
              </a:ext>
            </a:extLst>
          </a:blip>
          <a:srcRect/>
          <a:stretch>
            <a:fillRect/>
          </a:stretch>
        </p:blipFill>
        <p:spPr bwMode="auto">
          <a:xfrm>
            <a:off x="251520" y="152799"/>
            <a:ext cx="504056" cy="467889"/>
          </a:xfrm>
          <a:prstGeom prst="rect">
            <a:avLst/>
          </a:prstGeom>
          <a:noFill/>
          <a:ln w="9525">
            <a:solidFill>
              <a:srgbClr val="C00000"/>
            </a:solidFill>
            <a:miter lim="800000"/>
            <a:headEnd/>
            <a:tailEnd/>
          </a:ln>
        </p:spPr>
      </p:pic>
      <p:pic>
        <p:nvPicPr>
          <p:cNvPr id="6" name="Picture 5"/>
          <p:cNvPicPr/>
          <p:nvPr/>
        </p:nvPicPr>
        <p:blipFill>
          <a:blip r:embed="rId2" cstate="print">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11200"/>
                    </a14:imgEffect>
                    <a14:imgEffect>
                      <a14:saturation sat="400000"/>
                    </a14:imgEffect>
                  </a14:imgLayer>
                </a14:imgProps>
              </a:ext>
            </a:extLst>
          </a:blip>
          <a:srcRect/>
          <a:stretch>
            <a:fillRect/>
          </a:stretch>
        </p:blipFill>
        <p:spPr bwMode="auto">
          <a:xfrm>
            <a:off x="251520" y="152799"/>
            <a:ext cx="504056" cy="467889"/>
          </a:xfrm>
          <a:prstGeom prst="rect">
            <a:avLst/>
          </a:prstGeom>
          <a:noFill/>
          <a:ln w="9525">
            <a:solidFill>
              <a:srgbClr val="C00000"/>
            </a:solidFill>
            <a:miter lim="800000"/>
            <a:headEnd/>
            <a:tailEnd/>
          </a:ln>
        </p:spPr>
      </p:pic>
    </p:spTree>
    <p:extLst>
      <p:ext uri="{BB962C8B-B14F-4D97-AF65-F5344CB8AC3E}">
        <p14:creationId xmlns:p14="http://schemas.microsoft.com/office/powerpoint/2010/main" val="3650984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12160" y="404664"/>
            <a:ext cx="2232248" cy="461665"/>
          </a:xfrm>
          <a:prstGeom prst="rect">
            <a:avLst/>
          </a:prstGeom>
          <a:noFill/>
        </p:spPr>
        <p:txBody>
          <a:bodyPr wrap="square" rtlCol="1">
            <a:spAutoFit/>
          </a:bodyPr>
          <a:lstStyle/>
          <a:p>
            <a:r>
              <a:rPr lang="fa-IR" sz="2400" b="1" dirty="0" smtClean="0">
                <a:solidFill>
                  <a:srgbClr val="0000FF"/>
                </a:solidFill>
                <a:cs typeface="B Titr" pitchFamily="2" charset="-78"/>
              </a:rPr>
              <a:t>بیان مساله </a:t>
            </a:r>
            <a:endParaRPr lang="fa-IR" sz="2400" b="1" dirty="0">
              <a:solidFill>
                <a:srgbClr val="0000FF"/>
              </a:solidFill>
              <a:cs typeface="B Titr" pitchFamily="2" charset="-78"/>
            </a:endParaRPr>
          </a:p>
        </p:txBody>
      </p:sp>
      <p:sp>
        <p:nvSpPr>
          <p:cNvPr id="8" name="TextBox 7"/>
          <p:cNvSpPr txBox="1"/>
          <p:nvPr/>
        </p:nvSpPr>
        <p:spPr>
          <a:xfrm>
            <a:off x="467544" y="1484784"/>
            <a:ext cx="8208912" cy="3785652"/>
          </a:xfrm>
          <a:prstGeom prst="rect">
            <a:avLst/>
          </a:prstGeom>
          <a:noFill/>
        </p:spPr>
        <p:txBody>
          <a:bodyPr wrap="square" rtlCol="1">
            <a:spAutoFit/>
          </a:bodyPr>
          <a:lstStyle/>
          <a:p>
            <a:pPr algn="r" rtl="1">
              <a:lnSpc>
                <a:spcPct val="200000"/>
              </a:lnSpc>
            </a:pPr>
            <a:r>
              <a:rPr lang="fa-IR" sz="2400" dirty="0" smtClean="0">
                <a:latin typeface="Times New Roman" pitchFamily="18" charset="0"/>
                <a:cs typeface="B Nazanin" pitchFamily="2" charset="-78"/>
              </a:rPr>
              <a:t>در بیان مساله خیلی خلاصه به موضوع پروپوزال خود اشاره کنید.</a:t>
            </a:r>
          </a:p>
          <a:p>
            <a:pPr algn="r" rtl="1">
              <a:lnSpc>
                <a:spcPct val="200000"/>
              </a:lnSpc>
            </a:pPr>
            <a:r>
              <a:rPr lang="fa-IR" sz="2400" dirty="0">
                <a:latin typeface="Times New Roman" pitchFamily="18" charset="0"/>
                <a:cs typeface="B Nazanin" pitchFamily="2" charset="-78"/>
              </a:rPr>
              <a:t>در </a:t>
            </a:r>
            <a:r>
              <a:rPr lang="fa-IR" sz="2400" dirty="0" smtClean="0">
                <a:latin typeface="Times New Roman" pitchFamily="18" charset="0"/>
                <a:cs typeface="B Nazanin" pitchFamily="2" charset="-78"/>
              </a:rPr>
              <a:t>1 یا 2 </a:t>
            </a:r>
            <a:r>
              <a:rPr lang="fa-IR" sz="2400" dirty="0">
                <a:latin typeface="Times New Roman" pitchFamily="18" charset="0"/>
                <a:cs typeface="B Nazanin" pitchFamily="2" charset="-78"/>
              </a:rPr>
              <a:t>اسلاید با توجه به زمانیکه در اختیار </a:t>
            </a:r>
            <a:r>
              <a:rPr lang="fa-IR" sz="2400" dirty="0" smtClean="0">
                <a:latin typeface="Times New Roman" pitchFamily="18" charset="0"/>
                <a:cs typeface="B Nazanin" pitchFamily="2" charset="-78"/>
              </a:rPr>
              <a:t>دارید، علت </a:t>
            </a:r>
            <a:r>
              <a:rPr lang="fa-IR" sz="2400" dirty="0">
                <a:latin typeface="Times New Roman" pitchFamily="18" charset="0"/>
                <a:cs typeface="B Nazanin" pitchFamily="2" charset="-78"/>
              </a:rPr>
              <a:t>انتخاب </a:t>
            </a:r>
            <a:r>
              <a:rPr lang="fa-IR" sz="2400" dirty="0" smtClean="0">
                <a:latin typeface="Times New Roman" pitchFamily="18" charset="0"/>
                <a:cs typeface="B Nazanin" pitchFamily="2" charset="-78"/>
              </a:rPr>
              <a:t>موضوع، مشکل یا پاسخ به سوالی که با پایان‌نامه شما به آن جواب داده می‌شود را مطرح کنید. </a:t>
            </a:r>
            <a:endParaRPr lang="fa-IR" sz="2400" dirty="0">
              <a:latin typeface="Times New Roman" pitchFamily="18" charset="0"/>
              <a:cs typeface="B Nazanin" pitchFamily="2" charset="-78"/>
            </a:endParaRPr>
          </a:p>
          <a:p>
            <a:pPr algn="r" rtl="1">
              <a:lnSpc>
                <a:spcPct val="200000"/>
              </a:lnSpc>
            </a:pPr>
            <a:r>
              <a:rPr lang="fa-IR" sz="2400" dirty="0" smtClean="0">
                <a:latin typeface="Times New Roman" pitchFamily="18" charset="0"/>
                <a:cs typeface="B Nazanin" pitchFamily="2" charset="-78"/>
              </a:rPr>
              <a:t>در انتها </a:t>
            </a:r>
            <a:r>
              <a:rPr lang="fa-IR" sz="2000" b="1" dirty="0" smtClean="0">
                <a:solidFill>
                  <a:srgbClr val="FF0000"/>
                </a:solidFill>
                <a:latin typeface="Times New Roman" pitchFamily="18" charset="0"/>
                <a:cs typeface="B Titr" pitchFamily="2" charset="-78"/>
              </a:rPr>
              <a:t>به‌طور مشخص و خلاصه در یک جمله دلیل انتخاب موضوع </a:t>
            </a:r>
            <a:r>
              <a:rPr lang="fa-IR" sz="2400" dirty="0" smtClean="0">
                <a:latin typeface="Times New Roman" pitchFamily="18" charset="0"/>
                <a:cs typeface="B Nazanin" pitchFamily="2" charset="-78"/>
              </a:rPr>
              <a:t>را بیان کنید.</a:t>
            </a:r>
          </a:p>
          <a:p>
            <a:pPr algn="r" rtl="1">
              <a:lnSpc>
                <a:spcPct val="200000"/>
              </a:lnSpc>
            </a:pPr>
            <a:r>
              <a:rPr lang="fa-IR" sz="2400" dirty="0" smtClean="0">
                <a:latin typeface="Times New Roman" pitchFamily="18" charset="0"/>
                <a:cs typeface="B Nazanin" pitchFamily="2" charset="-78"/>
              </a:rPr>
              <a:t>از پروپوزال سامانه بیان مساله </a:t>
            </a:r>
            <a:r>
              <a:rPr lang="fa-IR" sz="2400" dirty="0">
                <a:latin typeface="Times New Roman" pitchFamily="18" charset="0"/>
                <a:cs typeface="B Nazanin" pitchFamily="2" charset="-78"/>
              </a:rPr>
              <a:t>خود مطلبی را </a:t>
            </a:r>
            <a:r>
              <a:rPr lang="fa-IR" dirty="0">
                <a:latin typeface="Times New Roman" pitchFamily="18" charset="0"/>
                <a:cs typeface="B Titr" panose="00000700000000000000" pitchFamily="2" charset="-78"/>
              </a:rPr>
              <a:t>کپی </a:t>
            </a:r>
            <a:r>
              <a:rPr lang="fa-IR" dirty="0" smtClean="0">
                <a:latin typeface="Times New Roman" pitchFamily="18" charset="0"/>
                <a:cs typeface="B Titr" panose="00000700000000000000" pitchFamily="2" charset="-78"/>
              </a:rPr>
              <a:t>نکنید. </a:t>
            </a:r>
            <a:r>
              <a:rPr lang="fa-IR" sz="2400" dirty="0" smtClean="0">
                <a:latin typeface="Times New Roman" pitchFamily="18" charset="0"/>
                <a:cs typeface="B Nazanin" panose="00000400000000000000" pitchFamily="2" charset="-78"/>
              </a:rPr>
              <a:t>الگوی 8 </a:t>
            </a:r>
            <a:r>
              <a:rPr lang="fa-IR" sz="2400" dirty="0" smtClean="0">
                <a:latin typeface="Times New Roman" pitchFamily="18" charset="0"/>
                <a:cs typeface="B Nazanin" panose="00000400000000000000" pitchFamily="2" charset="-78"/>
                <a:sym typeface="Wingdings 2" panose="05020102010507070707" pitchFamily="18" charset="2"/>
              </a:rPr>
              <a:t>8 را راعایت کنید.</a:t>
            </a:r>
            <a:endParaRPr lang="fa-IR" sz="2400" dirty="0">
              <a:latin typeface="Times New Roman" pitchFamily="18" charset="0"/>
              <a:cs typeface="B Nazanin" panose="00000400000000000000" pitchFamily="2" charset="-78"/>
            </a:endParaRPr>
          </a:p>
        </p:txBody>
      </p:sp>
      <p:sp>
        <p:nvSpPr>
          <p:cNvPr id="6" name="Slide Number Placeholder 5"/>
          <p:cNvSpPr>
            <a:spLocks noGrp="1"/>
          </p:cNvSpPr>
          <p:nvPr>
            <p:ph type="sldNum" sz="quarter" idx="12"/>
          </p:nvPr>
        </p:nvSpPr>
        <p:spPr>
          <a:xfrm>
            <a:off x="683568" y="671188"/>
            <a:ext cx="376808" cy="520700"/>
          </a:xfrm>
        </p:spPr>
        <p:txBody>
          <a:bodyPr/>
          <a:lstStyle/>
          <a:p>
            <a:fld id="{03D75743-879A-44A4-9263-9DE3E0A0BE64}" type="slidenum">
              <a:rPr lang="fa-IR" sz="1600" smtClean="0">
                <a:cs typeface="B Titr" panose="00000700000000000000" pitchFamily="2" charset="-78"/>
              </a:rPr>
              <a:pPr/>
              <a:t>6</a:t>
            </a:fld>
            <a:endParaRPr lang="fa-IR" sz="1600" dirty="0">
              <a:cs typeface="B Titr" panose="00000700000000000000" pitchFamily="2" charset="-78"/>
            </a:endParaRPr>
          </a:p>
        </p:txBody>
      </p:sp>
      <p:pic>
        <p:nvPicPr>
          <p:cNvPr id="7" name="Picture 6"/>
          <p:cNvPicPr/>
          <p:nvPr/>
        </p:nvPicPr>
        <p:blipFill>
          <a:blip r:embed="rId2" cstate="print">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11200"/>
                    </a14:imgEffect>
                    <a14:imgEffect>
                      <a14:saturation sat="400000"/>
                    </a14:imgEffect>
                  </a14:imgLayer>
                </a14:imgProps>
              </a:ext>
            </a:extLst>
          </a:blip>
          <a:srcRect/>
          <a:stretch>
            <a:fillRect/>
          </a:stretch>
        </p:blipFill>
        <p:spPr bwMode="auto">
          <a:xfrm>
            <a:off x="251520" y="116632"/>
            <a:ext cx="504056" cy="467889"/>
          </a:xfrm>
          <a:prstGeom prst="rect">
            <a:avLst/>
          </a:prstGeom>
          <a:noFill/>
          <a:ln w="9525">
            <a:solidFill>
              <a:srgbClr val="C00000"/>
            </a:solidFill>
            <a:miter lim="800000"/>
            <a:headEnd/>
            <a:tailEnd/>
          </a:ln>
        </p:spPr>
      </p:pic>
      <p:sp>
        <p:nvSpPr>
          <p:cNvPr id="3" name="TextBox 2"/>
          <p:cNvSpPr txBox="1"/>
          <p:nvPr/>
        </p:nvSpPr>
        <p:spPr>
          <a:xfrm>
            <a:off x="755576" y="6021288"/>
            <a:ext cx="7776864" cy="307777"/>
          </a:xfrm>
          <a:prstGeom prst="rect">
            <a:avLst/>
          </a:prstGeom>
          <a:noFill/>
        </p:spPr>
        <p:txBody>
          <a:bodyPr wrap="square" rtlCol="1">
            <a:spAutoFit/>
          </a:bodyPr>
          <a:lstStyle/>
          <a:p>
            <a:pPr algn="r" rtl="1"/>
            <a:r>
              <a:rPr lang="fa-IR" sz="1400" dirty="0" smtClean="0">
                <a:cs typeface="B Nazanin" panose="00000400000000000000" pitchFamily="2" charset="-78"/>
              </a:rPr>
              <a:t>جزئیات مجله و عنوان یکی از </a:t>
            </a:r>
            <a:r>
              <a:rPr lang="fa-IR" sz="1400" b="1" dirty="0" smtClean="0">
                <a:cs typeface="B Nazanin" panose="00000400000000000000" pitchFamily="2" charset="-78"/>
              </a:rPr>
              <a:t>مهمترین و جدیدترین مقالات </a:t>
            </a:r>
            <a:r>
              <a:rPr lang="fa-IR" sz="1400" dirty="0" smtClean="0">
                <a:cs typeface="B Nazanin" panose="00000400000000000000" pitchFamily="2" charset="-78"/>
              </a:rPr>
              <a:t>که به استناد آن موضوع پایان‌نامه خود را انتخاب نموده‌اید را بیاورید. </a:t>
            </a:r>
            <a:endParaRPr lang="fa-IR" sz="1400" dirty="0">
              <a:cs typeface="B Nazanin" panose="00000400000000000000"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12160" y="189534"/>
            <a:ext cx="2232248" cy="461665"/>
          </a:xfrm>
          <a:prstGeom prst="rect">
            <a:avLst/>
          </a:prstGeom>
          <a:noFill/>
        </p:spPr>
        <p:txBody>
          <a:bodyPr wrap="square" rtlCol="1">
            <a:spAutoFit/>
          </a:bodyPr>
          <a:lstStyle/>
          <a:p>
            <a:r>
              <a:rPr lang="fa-IR" sz="2400" b="1" dirty="0" smtClean="0">
                <a:solidFill>
                  <a:srgbClr val="0000FF"/>
                </a:solidFill>
                <a:cs typeface="B Titr" pitchFamily="2" charset="-78"/>
              </a:rPr>
              <a:t>مرور متون</a:t>
            </a:r>
            <a:endParaRPr lang="fa-IR" sz="2400" b="1" dirty="0">
              <a:solidFill>
                <a:srgbClr val="0000FF"/>
              </a:solidFill>
              <a:cs typeface="B Titr"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79368116"/>
              </p:ext>
            </p:extLst>
          </p:nvPr>
        </p:nvGraphicFramePr>
        <p:xfrm>
          <a:off x="395536" y="3282887"/>
          <a:ext cx="8543594" cy="3205480"/>
        </p:xfrm>
        <a:graphic>
          <a:graphicData uri="http://schemas.openxmlformats.org/drawingml/2006/table">
            <a:tbl>
              <a:tblPr rtl="1" firstRow="1" bandRow="1">
                <a:tableStyleId>{5C22544A-7EE6-4342-B048-85BDC9FD1C3A}</a:tableStyleId>
              </a:tblPr>
              <a:tblGrid>
                <a:gridCol w="1066014">
                  <a:extLst>
                    <a:ext uri="{9D8B030D-6E8A-4147-A177-3AD203B41FA5}">
                      <a16:colId xmlns:a16="http://schemas.microsoft.com/office/drawing/2014/main" val="1391505611"/>
                    </a:ext>
                  </a:extLst>
                </a:gridCol>
                <a:gridCol w="964704">
                  <a:extLst>
                    <a:ext uri="{9D8B030D-6E8A-4147-A177-3AD203B41FA5}">
                      <a16:colId xmlns:a16="http://schemas.microsoft.com/office/drawing/2014/main" val="2686958817"/>
                    </a:ext>
                  </a:extLst>
                </a:gridCol>
                <a:gridCol w="3505454">
                  <a:extLst>
                    <a:ext uri="{9D8B030D-6E8A-4147-A177-3AD203B41FA5}">
                      <a16:colId xmlns:a16="http://schemas.microsoft.com/office/drawing/2014/main" val="1961557973"/>
                    </a:ext>
                  </a:extLst>
                </a:gridCol>
                <a:gridCol w="3007422">
                  <a:extLst>
                    <a:ext uri="{9D8B030D-6E8A-4147-A177-3AD203B41FA5}">
                      <a16:colId xmlns:a16="http://schemas.microsoft.com/office/drawing/2014/main" val="2733331158"/>
                    </a:ext>
                  </a:extLst>
                </a:gridCol>
              </a:tblGrid>
              <a:tr h="370840">
                <a:tc>
                  <a:txBody>
                    <a:bodyPr/>
                    <a:lstStyle/>
                    <a:p>
                      <a:pPr rtl="1"/>
                      <a:r>
                        <a:rPr lang="fa-IR" sz="1400" baseline="0" dirty="0" smtClean="0">
                          <a:solidFill>
                            <a:schemeClr val="tx1"/>
                          </a:solidFill>
                          <a:cs typeface="B Titr" panose="00000700000000000000" pitchFamily="2" charset="-78"/>
                        </a:rPr>
                        <a:t>نویسنده، سال</a:t>
                      </a:r>
                      <a:endParaRPr lang="fa-IR" sz="1400" dirty="0">
                        <a:solidFill>
                          <a:schemeClr val="tx1"/>
                        </a:solidFill>
                        <a:cs typeface="B Titr" panose="000007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1"/>
                      <a:r>
                        <a:rPr lang="fa-IR" sz="1400" dirty="0" smtClean="0">
                          <a:solidFill>
                            <a:schemeClr val="tx1"/>
                          </a:solidFill>
                          <a:cs typeface="B Titr" panose="00000700000000000000" pitchFamily="2" charset="-78"/>
                        </a:rPr>
                        <a:t>کشور/</a:t>
                      </a:r>
                      <a:r>
                        <a:rPr lang="fa-IR" sz="1400" baseline="0" dirty="0" smtClean="0">
                          <a:solidFill>
                            <a:schemeClr val="tx1"/>
                          </a:solidFill>
                          <a:cs typeface="B Titr" panose="00000700000000000000" pitchFamily="2" charset="-78"/>
                        </a:rPr>
                        <a:t> شهر</a:t>
                      </a:r>
                      <a:endParaRPr lang="fa-IR" sz="1400" dirty="0">
                        <a:solidFill>
                          <a:schemeClr val="tx1"/>
                        </a:solidFill>
                        <a:cs typeface="B Titr" panose="000007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1"/>
                      <a:r>
                        <a:rPr lang="fa-IR" sz="1400" dirty="0" smtClean="0">
                          <a:solidFill>
                            <a:schemeClr val="tx1"/>
                          </a:solidFill>
                          <a:cs typeface="B Titr" panose="00000700000000000000" pitchFamily="2" charset="-78"/>
                        </a:rPr>
                        <a:t>شرح مختصر نتایج</a:t>
                      </a:r>
                      <a:endParaRPr lang="fa-IR" sz="1400" dirty="0">
                        <a:solidFill>
                          <a:schemeClr val="tx1"/>
                        </a:solidFill>
                        <a:cs typeface="B Titr" panose="000007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1"/>
                      <a:r>
                        <a:rPr lang="fa-IR" sz="1400" dirty="0" smtClean="0">
                          <a:solidFill>
                            <a:schemeClr val="tx1"/>
                          </a:solidFill>
                          <a:cs typeface="B Titr" panose="00000700000000000000" pitchFamily="2" charset="-78"/>
                        </a:rPr>
                        <a:t>نام ژورنال و عنوان مقاله</a:t>
                      </a:r>
                      <a:endParaRPr lang="fa-IR" sz="1400" dirty="0">
                        <a:solidFill>
                          <a:schemeClr val="tx1"/>
                        </a:solidFill>
                        <a:cs typeface="B Titr" panose="000007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52036134"/>
                  </a:ext>
                </a:extLst>
              </a:tr>
              <a:tr h="370840">
                <a:tc>
                  <a:txBody>
                    <a:bodyPr/>
                    <a:lstStyle/>
                    <a:p>
                      <a:pPr algn="l" rtl="0"/>
                      <a:r>
                        <a:rPr lang="en-US" sz="1200" b="1" dirty="0" err="1" smtClean="0">
                          <a:solidFill>
                            <a:schemeClr val="tx1"/>
                          </a:solidFill>
                          <a:latin typeface="Times New Roman" panose="02020603050405020304" pitchFamily="18" charset="0"/>
                          <a:cs typeface="Times New Roman" panose="02020603050405020304" pitchFamily="18" charset="0"/>
                        </a:rPr>
                        <a:t>Colberg</a:t>
                      </a:r>
                      <a:r>
                        <a:rPr lang="en-US" sz="1200" b="1" dirty="0" smtClean="0">
                          <a:solidFill>
                            <a:schemeClr val="tx1"/>
                          </a:solidFill>
                          <a:latin typeface="Times New Roman" panose="02020603050405020304" pitchFamily="18" charset="0"/>
                          <a:cs typeface="Times New Roman" panose="02020603050405020304" pitchFamily="18" charset="0"/>
                        </a:rPr>
                        <a:t> SR.</a:t>
                      </a:r>
                      <a:r>
                        <a:rPr lang="en-US" sz="1200" b="1" baseline="0" dirty="0" smtClean="0">
                          <a:solidFill>
                            <a:schemeClr val="tx1"/>
                          </a:solidFill>
                          <a:latin typeface="Times New Roman" panose="02020603050405020304" pitchFamily="18" charset="0"/>
                          <a:cs typeface="Times New Roman" panose="02020603050405020304" pitchFamily="18" charset="0"/>
                        </a:rPr>
                        <a:t> </a:t>
                      </a:r>
                      <a:r>
                        <a:rPr lang="en-US" sz="1200" b="1" dirty="0" smtClean="0">
                          <a:solidFill>
                            <a:schemeClr val="tx1"/>
                          </a:solidFill>
                          <a:latin typeface="Times New Roman" panose="02020603050405020304" pitchFamily="18" charset="0"/>
                          <a:cs typeface="Times New Roman" panose="02020603050405020304" pitchFamily="18" charset="0"/>
                        </a:rPr>
                        <a:t>2016</a:t>
                      </a:r>
                      <a:endParaRPr lang="fa-IR" sz="12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fa-IR" sz="1600" b="1" dirty="0" smtClean="0">
                          <a:solidFill>
                            <a:schemeClr val="tx1"/>
                          </a:solidFill>
                          <a:latin typeface="Times New Roman" panose="02020603050405020304" pitchFamily="18" charset="0"/>
                          <a:cs typeface="Times New Roman" panose="02020603050405020304" pitchFamily="18" charset="0"/>
                        </a:rPr>
                        <a:t>آمریکا</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1"/>
                      <a:r>
                        <a:rPr lang="fa-IR" sz="1600" dirty="0" smtClean="0">
                          <a:solidFill>
                            <a:schemeClr val="tx1"/>
                          </a:solidFill>
                          <a:cs typeface="B Nazanin" panose="00000400000000000000" pitchFamily="2" charset="-78"/>
                        </a:rPr>
                        <a:t>مثال:</a:t>
                      </a:r>
                      <a:r>
                        <a:rPr lang="fa-IR" sz="1600" baseline="0" dirty="0" smtClean="0">
                          <a:solidFill>
                            <a:schemeClr val="tx1"/>
                          </a:solidFill>
                          <a:cs typeface="B Nazanin" panose="00000400000000000000" pitchFamily="2" charset="-78"/>
                        </a:rPr>
                        <a:t> </a:t>
                      </a:r>
                      <a:r>
                        <a:rPr lang="fa-IR" sz="1600" dirty="0" smtClean="0">
                          <a:solidFill>
                            <a:schemeClr val="tx1"/>
                          </a:solidFill>
                          <a:cs typeface="B Nazanin" panose="00000400000000000000" pitchFamily="2" charset="-78"/>
                        </a:rPr>
                        <a:t>در بررسی تاثیر ورزش بر کاهش دیابت گزارش</a:t>
                      </a:r>
                      <a:r>
                        <a:rPr lang="fa-IR" sz="1600" baseline="0" dirty="0" smtClean="0">
                          <a:solidFill>
                            <a:schemeClr val="tx1"/>
                          </a:solidFill>
                          <a:cs typeface="B Nazanin" panose="00000400000000000000" pitchFamily="2" charset="-78"/>
                        </a:rPr>
                        <a:t> کرد:</a:t>
                      </a:r>
                      <a:endParaRPr lang="fa-IR" sz="1600" dirty="0">
                        <a:solidFill>
                          <a:schemeClr val="tx1"/>
                        </a:solidFill>
                        <a:cs typeface="B 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rtl="0"/>
                      <a:r>
                        <a:rPr lang="en-US" sz="1100" b="0" i="0" kern="1200" dirty="0" smtClean="0">
                          <a:solidFill>
                            <a:schemeClr val="dk1"/>
                          </a:solidFill>
                          <a:effectLst/>
                          <a:latin typeface="Arial" panose="020B0604020202020204" pitchFamily="34" charset="0"/>
                          <a:ea typeface="+mn-ea"/>
                          <a:cs typeface="Arial" panose="020B0604020202020204" pitchFamily="34" charset="0"/>
                        </a:rPr>
                        <a:t>Physical Activity/Exercise and Diabetes: A Position … </a:t>
                      </a:r>
                    </a:p>
                    <a:p>
                      <a:pPr algn="just" rtl="0"/>
                      <a:r>
                        <a:rPr lang="en-US" sz="1100" b="1" i="0" kern="1200" dirty="0" err="1" smtClean="0">
                          <a:solidFill>
                            <a:schemeClr val="dk1"/>
                          </a:solidFill>
                          <a:effectLst/>
                          <a:latin typeface="Arial" panose="020B0604020202020204" pitchFamily="34" charset="0"/>
                          <a:ea typeface="+mn-ea"/>
                          <a:cs typeface="Arial" panose="020B0604020202020204" pitchFamily="34" charset="0"/>
                        </a:rPr>
                        <a:t>Jou</a:t>
                      </a:r>
                      <a:r>
                        <a:rPr lang="en-US" sz="1100" b="1" i="0" kern="1200" dirty="0" smtClean="0">
                          <a:solidFill>
                            <a:schemeClr val="dk1"/>
                          </a:solidFill>
                          <a:effectLst/>
                          <a:latin typeface="Arial" panose="020B0604020202020204" pitchFamily="34" charset="0"/>
                          <a:ea typeface="+mn-ea"/>
                          <a:cs typeface="Arial" panose="020B0604020202020204" pitchFamily="34" charset="0"/>
                        </a:rPr>
                        <a:t>: </a:t>
                      </a:r>
                      <a:r>
                        <a:rPr lang="en-US" sz="1100" b="1" i="0" kern="1200" dirty="0" err="1" smtClean="0">
                          <a:solidFill>
                            <a:schemeClr val="dk1"/>
                          </a:solidFill>
                          <a:effectLst/>
                          <a:latin typeface="Arial" panose="020B0604020202020204" pitchFamily="34" charset="0"/>
                          <a:ea typeface="+mn-ea"/>
                          <a:cs typeface="Arial" panose="020B0604020202020204" pitchFamily="34" charset="0"/>
                        </a:rPr>
                        <a:t>Asso</a:t>
                      </a:r>
                      <a:r>
                        <a:rPr lang="en-US" sz="1100" b="1" i="0" kern="1200" dirty="0" smtClean="0">
                          <a:solidFill>
                            <a:schemeClr val="dk1"/>
                          </a:solidFill>
                          <a:effectLst/>
                          <a:latin typeface="Arial" panose="020B0604020202020204" pitchFamily="34" charset="0"/>
                          <a:ea typeface="+mn-ea"/>
                          <a:cs typeface="Arial" panose="020B0604020202020204" pitchFamily="34" charset="0"/>
                        </a:rPr>
                        <a:t>.</a:t>
                      </a:r>
                      <a:r>
                        <a:rPr lang="en-US" sz="1100" b="1" i="0" kern="1200" baseline="0" dirty="0" smtClean="0">
                          <a:solidFill>
                            <a:schemeClr val="dk1"/>
                          </a:solidFill>
                          <a:effectLst/>
                          <a:latin typeface="Arial" panose="020B0604020202020204" pitchFamily="34" charset="0"/>
                          <a:ea typeface="+mn-ea"/>
                          <a:cs typeface="Arial" panose="020B0604020202020204" pitchFamily="34" charset="0"/>
                        </a:rPr>
                        <a:t> </a:t>
                      </a:r>
                      <a:r>
                        <a:rPr lang="en-US" sz="1100" b="1" i="0" kern="1200" dirty="0" err="1" smtClean="0">
                          <a:solidFill>
                            <a:schemeClr val="dk1"/>
                          </a:solidFill>
                          <a:effectLst/>
                          <a:latin typeface="Arial" panose="020B0604020202020204" pitchFamily="34" charset="0"/>
                          <a:ea typeface="+mn-ea"/>
                          <a:cs typeface="Arial" panose="020B0604020202020204" pitchFamily="34" charset="0"/>
                        </a:rPr>
                        <a:t>Diab</a:t>
                      </a:r>
                      <a:r>
                        <a:rPr lang="en-US" sz="1100" b="1" i="0" kern="1200" dirty="0" smtClean="0">
                          <a:solidFill>
                            <a:schemeClr val="dk1"/>
                          </a:solidFill>
                          <a:effectLst/>
                          <a:latin typeface="Arial" panose="020B0604020202020204" pitchFamily="34" charset="0"/>
                          <a:ea typeface="+mn-ea"/>
                          <a:cs typeface="Arial" panose="020B0604020202020204" pitchFamily="34" charset="0"/>
                        </a:rPr>
                        <a:t> Care</a:t>
                      </a:r>
                      <a:r>
                        <a:rPr lang="en-US" sz="1100" b="1" i="0" kern="1200" cap="small" dirty="0" smtClean="0">
                          <a:solidFill>
                            <a:schemeClr val="dk1"/>
                          </a:solidFill>
                          <a:effectLst/>
                          <a:latin typeface="Arial" panose="020B0604020202020204" pitchFamily="34" charset="0"/>
                          <a:ea typeface="+mn-ea"/>
                          <a:cs typeface="Arial" panose="020B0604020202020204" pitchFamily="34" charset="0"/>
                        </a:rPr>
                        <a:t>.</a:t>
                      </a:r>
                      <a:endParaRPr lang="en-US" sz="1100" b="1" i="0" kern="1200" dirty="0" smtClean="0">
                        <a:solidFill>
                          <a:schemeClr val="dk1"/>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56475827"/>
                  </a:ext>
                </a:extLst>
              </a:tr>
              <a:tr h="370840">
                <a:tc>
                  <a:txBody>
                    <a:bodyPr/>
                    <a:lstStyle/>
                    <a:p>
                      <a:pPr algn="l" rtl="0"/>
                      <a:r>
                        <a:rPr lang="en-US" sz="1200" b="1" i="0" u="none" kern="1200" dirty="0" err="1" smtClean="0">
                          <a:solidFill>
                            <a:schemeClr val="dk1"/>
                          </a:solidFill>
                          <a:effectLst/>
                          <a:latin typeface="+mn-lt"/>
                          <a:ea typeface="+mn-ea"/>
                          <a:cs typeface="+mn-cs"/>
                        </a:rPr>
                        <a:t>Lingvay</a:t>
                      </a:r>
                      <a:r>
                        <a:rPr lang="en-US" sz="1200" b="1" i="0" u="none" kern="1200" dirty="0" smtClean="0">
                          <a:solidFill>
                            <a:schemeClr val="dk1"/>
                          </a:solidFill>
                          <a:effectLst/>
                          <a:latin typeface="+mn-lt"/>
                          <a:ea typeface="+mn-ea"/>
                          <a:cs typeface="+mn-cs"/>
                        </a:rPr>
                        <a:t> I</a:t>
                      </a:r>
                    </a:p>
                    <a:p>
                      <a:pPr algn="l" rtl="0"/>
                      <a:r>
                        <a:rPr lang="en-US" sz="1200" b="1" i="0" u="none" kern="1200" dirty="0" smtClean="0">
                          <a:solidFill>
                            <a:schemeClr val="dk1"/>
                          </a:solidFill>
                          <a:effectLst/>
                          <a:latin typeface="+mn-lt"/>
                          <a:ea typeface="+mn-ea"/>
                          <a:cs typeface="+mn-cs"/>
                        </a:rPr>
                        <a:t>2018</a:t>
                      </a:r>
                      <a:endParaRPr lang="fa-IR" sz="1200" b="1" u="none"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1"/>
                      <a:r>
                        <a:rPr lang="fa-IR" sz="1600" b="1" dirty="0" smtClean="0">
                          <a:solidFill>
                            <a:schemeClr val="tx1"/>
                          </a:solidFill>
                          <a:latin typeface="Times New Roman" panose="02020603050405020304" pitchFamily="18" charset="0"/>
                          <a:cs typeface="Times New Roman" panose="02020603050405020304" pitchFamily="18" charset="0"/>
                        </a:rPr>
                        <a:t>اطریش</a:t>
                      </a:r>
                      <a:endParaRPr lang="fa-IR" sz="16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1"/>
                      <a:r>
                        <a:rPr lang="fa-IR" sz="1600" dirty="0" smtClean="0">
                          <a:solidFill>
                            <a:schemeClr val="tx1"/>
                          </a:solidFill>
                          <a:cs typeface="B Nazanin" panose="00000400000000000000" pitchFamily="2" charset="-78"/>
                        </a:rPr>
                        <a:t>مثال: در مورد تاثیر 30 دقیقه پیاده روی روزانه بر کاهش دیابت گزارش کرد:</a:t>
                      </a:r>
                      <a:endParaRPr lang="fa-IR" sz="1600" dirty="0">
                        <a:solidFill>
                          <a:schemeClr val="tx1"/>
                        </a:solidFill>
                        <a:cs typeface="B 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b="0" i="0" kern="1200" dirty="0" smtClean="0">
                          <a:solidFill>
                            <a:schemeClr val="dk1"/>
                          </a:solidFill>
                          <a:effectLst/>
                          <a:latin typeface="Arial" panose="020B0604020202020204" pitchFamily="34" charset="0"/>
                          <a:ea typeface="+mn-ea"/>
                          <a:cs typeface="Arial" panose="020B0604020202020204" pitchFamily="34" charset="0"/>
                        </a:rPr>
                        <a:t>A 26-Week Randomized Controlled Trial of </a:t>
                      </a:r>
                      <a:r>
                        <a:rPr lang="en-US" sz="1100" b="0" i="0" kern="1200" dirty="0" err="1" smtClean="0">
                          <a:solidFill>
                            <a:schemeClr val="dk1"/>
                          </a:solidFill>
                          <a:effectLst/>
                          <a:latin typeface="Arial" panose="020B0604020202020204" pitchFamily="34" charset="0"/>
                          <a:ea typeface="+mn-ea"/>
                          <a:cs typeface="Arial" panose="020B0604020202020204" pitchFamily="34" charset="0"/>
                        </a:rPr>
                        <a:t>Semaglutide</a:t>
                      </a:r>
                      <a:r>
                        <a:rPr lang="en-US" sz="1100" b="0" i="0" kern="1200" dirty="0" smtClean="0">
                          <a:solidFill>
                            <a:schemeClr val="dk1"/>
                          </a:solidFill>
                          <a:effectLst/>
                          <a:latin typeface="Arial" panose="020B0604020202020204" pitchFamily="34" charset="0"/>
                          <a:ea typeface="+mn-ea"/>
                          <a:cs typeface="Arial" panose="020B0604020202020204" pitchFamily="34" charset="0"/>
                        </a:rPr>
                        <a:t> Once Daily Versus </a:t>
                      </a:r>
                      <a:r>
                        <a:rPr lang="en-US" sz="1100" b="0" i="0" kern="1200" dirty="0" err="1" smtClean="0">
                          <a:solidFill>
                            <a:schemeClr val="dk1"/>
                          </a:solidFill>
                          <a:effectLst/>
                          <a:latin typeface="Arial" panose="020B0604020202020204" pitchFamily="34" charset="0"/>
                          <a:ea typeface="+mn-ea"/>
                          <a:cs typeface="Arial" panose="020B0604020202020204" pitchFamily="34" charset="0"/>
                        </a:rPr>
                        <a:t>Liraglut</a:t>
                      </a:r>
                      <a:r>
                        <a:rPr lang="en-US" sz="1100" b="0" i="0" kern="1200" dirty="0" smtClean="0">
                          <a:solidFill>
                            <a:schemeClr val="dk1"/>
                          </a:solidFill>
                          <a:effectLst/>
                          <a:latin typeface="Arial" panose="020B0604020202020204" pitchFamily="34" charset="0"/>
                          <a:ea typeface="+mn-ea"/>
                          <a:cs typeface="Arial" panose="020B0604020202020204" pitchFamily="34" charset="0"/>
                        </a:rPr>
                        <a:t> … </a:t>
                      </a:r>
                      <a:r>
                        <a:rPr lang="en-US" sz="1100" b="1" i="0" kern="1200" dirty="0" err="1" smtClean="0">
                          <a:solidFill>
                            <a:schemeClr val="dk1"/>
                          </a:solidFill>
                          <a:effectLst/>
                          <a:latin typeface="Arial" panose="020B0604020202020204" pitchFamily="34" charset="0"/>
                          <a:ea typeface="+mn-ea"/>
                          <a:cs typeface="Arial" panose="020B0604020202020204" pitchFamily="34" charset="0"/>
                        </a:rPr>
                        <a:t>Jou</a:t>
                      </a:r>
                      <a:r>
                        <a:rPr lang="en-US" sz="1100" b="1" i="0" kern="1200" dirty="0" smtClean="0">
                          <a:solidFill>
                            <a:schemeClr val="dk1"/>
                          </a:solidFill>
                          <a:effectLst/>
                          <a:latin typeface="Arial" panose="020B0604020202020204" pitchFamily="34" charset="0"/>
                          <a:ea typeface="+mn-ea"/>
                          <a:cs typeface="Arial" panose="020B0604020202020204" pitchFamily="34" charset="0"/>
                        </a:rPr>
                        <a:t>: </a:t>
                      </a:r>
                      <a:r>
                        <a:rPr lang="en-US" sz="1100" b="1" i="0" kern="1200" dirty="0" err="1" smtClean="0">
                          <a:solidFill>
                            <a:schemeClr val="dk1"/>
                          </a:solidFill>
                          <a:effectLst/>
                          <a:latin typeface="Arial" panose="020B0604020202020204" pitchFamily="34" charset="0"/>
                          <a:ea typeface="+mn-ea"/>
                          <a:cs typeface="Arial" panose="020B0604020202020204" pitchFamily="34" charset="0"/>
                        </a:rPr>
                        <a:t>Eme</a:t>
                      </a:r>
                      <a:r>
                        <a:rPr lang="en-US" sz="1100" b="1" i="0" kern="1200" dirty="0" smtClean="0">
                          <a:solidFill>
                            <a:schemeClr val="dk1"/>
                          </a:solidFill>
                          <a:effectLst/>
                          <a:latin typeface="Arial" panose="020B0604020202020204" pitchFamily="34" charset="0"/>
                          <a:ea typeface="+mn-ea"/>
                          <a:cs typeface="Arial" panose="020B0604020202020204" pitchFamily="34" charset="0"/>
                        </a:rPr>
                        <a:t>. </a:t>
                      </a:r>
                      <a:r>
                        <a:rPr lang="en-US" sz="1100" b="1" i="0" kern="1200" dirty="0" err="1" smtClean="0">
                          <a:solidFill>
                            <a:schemeClr val="dk1"/>
                          </a:solidFill>
                          <a:effectLst/>
                          <a:latin typeface="Arial" panose="020B0604020202020204" pitchFamily="34" charset="0"/>
                          <a:ea typeface="+mn-ea"/>
                          <a:cs typeface="Arial" panose="020B0604020202020204" pitchFamily="34" charset="0"/>
                        </a:rPr>
                        <a:t>Ther</a:t>
                      </a:r>
                      <a:r>
                        <a:rPr lang="en-US" sz="1100" b="1" i="0" kern="1200" dirty="0" smtClean="0">
                          <a:solidFill>
                            <a:schemeClr val="dk1"/>
                          </a:solidFill>
                          <a:effectLst/>
                          <a:latin typeface="Arial" panose="020B0604020202020204" pitchFamily="34" charset="0"/>
                          <a:ea typeface="+mn-ea"/>
                          <a:cs typeface="Arial" panose="020B0604020202020204" pitchFamily="34" charset="0"/>
                        </a:rPr>
                        <a:t>: Drug &amp; </a:t>
                      </a:r>
                      <a:r>
                        <a:rPr lang="en-US" sz="1100" b="1" i="0" kern="1200" dirty="0" err="1" smtClean="0">
                          <a:solidFill>
                            <a:schemeClr val="dk1"/>
                          </a:solidFill>
                          <a:effectLst/>
                          <a:latin typeface="Arial" panose="020B0604020202020204" pitchFamily="34" charset="0"/>
                          <a:ea typeface="+mn-ea"/>
                          <a:cs typeface="Arial" panose="020B0604020202020204" pitchFamily="34" charset="0"/>
                        </a:rPr>
                        <a:t>Reg</a:t>
                      </a:r>
                      <a:endParaRPr lang="en-US" sz="1100" b="1" i="0" kern="1200" dirty="0" smtClean="0">
                        <a:solidFill>
                          <a:schemeClr val="dk1"/>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20829156"/>
                  </a:ext>
                </a:extLst>
              </a:tr>
              <a:tr h="370840">
                <a:tc>
                  <a:txBody>
                    <a:bodyPr/>
                    <a:lstStyle/>
                    <a:p>
                      <a:pPr rtl="1"/>
                      <a:r>
                        <a:rPr lang="fa-IR" sz="1600" b="1" dirty="0" smtClean="0">
                          <a:solidFill>
                            <a:schemeClr val="tx1"/>
                          </a:solidFill>
                          <a:latin typeface="Times New Roman" panose="02020603050405020304" pitchFamily="18" charset="0"/>
                          <a:cs typeface="Times New Roman" panose="02020603050405020304" pitchFamily="18" charset="0"/>
                        </a:rPr>
                        <a:t>ریاحی س. </a:t>
                      </a:r>
                      <a:r>
                        <a:rPr lang="fa-IR" sz="1600" b="1" baseline="0" dirty="0" smtClean="0">
                          <a:solidFill>
                            <a:schemeClr val="tx1"/>
                          </a:solidFill>
                          <a:latin typeface="Times New Roman" panose="02020603050405020304" pitchFamily="18" charset="0"/>
                          <a:cs typeface="Times New Roman" panose="02020603050405020304" pitchFamily="18" charset="0"/>
                        </a:rPr>
                        <a:t>1394</a:t>
                      </a:r>
                      <a:endParaRPr lang="fa-IR" sz="16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1"/>
                      <a:r>
                        <a:rPr lang="fa-IR" sz="1600" b="1" dirty="0" smtClean="0">
                          <a:solidFill>
                            <a:schemeClr val="tx1"/>
                          </a:solidFill>
                          <a:latin typeface="Times New Roman" panose="02020603050405020304" pitchFamily="18" charset="0"/>
                          <a:cs typeface="Times New Roman" panose="02020603050405020304" pitchFamily="18" charset="0"/>
                        </a:rPr>
                        <a:t>تهران</a:t>
                      </a:r>
                      <a:endParaRPr lang="fa-IR" sz="16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600" dirty="0" smtClean="0">
                          <a:solidFill>
                            <a:schemeClr val="tx1"/>
                          </a:solidFill>
                          <a:cs typeface="B Nazanin" panose="00000400000000000000" pitchFamily="2" charset="-78"/>
                        </a:rPr>
                        <a:t>مثال: در مقایسه دیابت با آمار</a:t>
                      </a:r>
                      <a:r>
                        <a:rPr lang="fa-IR" sz="1600" baseline="0" dirty="0" smtClean="0">
                          <a:solidFill>
                            <a:schemeClr val="tx1"/>
                          </a:solidFill>
                          <a:cs typeface="B Nazanin" panose="00000400000000000000" pitchFamily="2" charset="-78"/>
                        </a:rPr>
                        <a:t> سازمان بهداشت جهانی </a:t>
                      </a:r>
                      <a:r>
                        <a:rPr lang="en-US" sz="1600" baseline="0" dirty="0" smtClean="0">
                          <a:solidFill>
                            <a:schemeClr val="tx1"/>
                          </a:solidFill>
                          <a:cs typeface="B Nazanin" panose="00000400000000000000" pitchFamily="2" charset="-78"/>
                        </a:rPr>
                        <a:t>(WHO)</a:t>
                      </a:r>
                      <a:r>
                        <a:rPr lang="fa-IR" sz="1600" baseline="0" dirty="0" smtClean="0">
                          <a:solidFill>
                            <a:schemeClr val="tx1"/>
                          </a:solidFill>
                          <a:cs typeface="B Nazanin" panose="00000400000000000000" pitchFamily="2" charset="-78"/>
                        </a:rPr>
                        <a:t> گزارش کرد: ایران نسبت به دیگر کشورهای خاور میانه ...</a:t>
                      </a:r>
                      <a:endParaRPr lang="fa-IR" sz="1600" dirty="0" smtClean="0">
                        <a:solidFill>
                          <a:schemeClr val="tx1"/>
                        </a:solidFill>
                        <a:cs typeface="B 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1"/>
                      <a:r>
                        <a:rPr lang="fa-IR" sz="1600" dirty="0" smtClean="0">
                          <a:solidFill>
                            <a:schemeClr val="tx1"/>
                          </a:solidFill>
                          <a:cs typeface="B Nazanin" panose="00000400000000000000" pitchFamily="2" charset="-78"/>
                        </a:rPr>
                        <a:t>دیابت و نقش ورزش در کنترل آن:</a:t>
                      </a:r>
                      <a:r>
                        <a:rPr lang="fa-IR" sz="1600" baseline="0" dirty="0" smtClean="0">
                          <a:solidFill>
                            <a:schemeClr val="tx1"/>
                          </a:solidFill>
                          <a:cs typeface="B Nazanin" panose="00000400000000000000" pitchFamily="2" charset="-78"/>
                        </a:rPr>
                        <a:t> یک مطالعه مروری سیستماتیک. </a:t>
                      </a:r>
                    </a:p>
                    <a:p>
                      <a:pPr rtl="1"/>
                      <a:r>
                        <a:rPr lang="fa-IR" sz="1600" baseline="0" dirty="0" smtClean="0">
                          <a:solidFill>
                            <a:schemeClr val="tx1"/>
                          </a:solidFill>
                          <a:cs typeface="B Nazanin" panose="00000400000000000000" pitchFamily="2" charset="-78"/>
                        </a:rPr>
                        <a:t>مجله: پژوهش سلامت</a:t>
                      </a:r>
                      <a:endParaRPr lang="fa-IR" sz="1600" dirty="0">
                        <a:solidFill>
                          <a:schemeClr val="tx1"/>
                        </a:solidFill>
                        <a:cs typeface="B 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00160802"/>
                  </a:ext>
                </a:extLst>
              </a:tr>
              <a:tr h="370840">
                <a:tc>
                  <a:txBody>
                    <a:bodyPr/>
                    <a:lstStyle/>
                    <a:p>
                      <a:pPr rtl="1"/>
                      <a:r>
                        <a:rPr lang="fa-IR" sz="1600" b="1" dirty="0" smtClean="0">
                          <a:solidFill>
                            <a:schemeClr val="tx1"/>
                          </a:solidFill>
                          <a:latin typeface="Times New Roman" panose="02020603050405020304" pitchFamily="18" charset="0"/>
                          <a:cs typeface="Times New Roman" panose="02020603050405020304" pitchFamily="18" charset="0"/>
                        </a:rPr>
                        <a:t>امرالهی ز. 1401</a:t>
                      </a:r>
                      <a:endParaRPr lang="fa-IR" sz="16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1"/>
                      <a:r>
                        <a:rPr lang="fa-IR" sz="1600" b="1" dirty="0" smtClean="0">
                          <a:solidFill>
                            <a:schemeClr val="tx1"/>
                          </a:solidFill>
                          <a:latin typeface="Times New Roman" panose="02020603050405020304" pitchFamily="18" charset="0"/>
                          <a:cs typeface="Times New Roman" panose="02020603050405020304" pitchFamily="18" charset="0"/>
                        </a:rPr>
                        <a:t>سمنان</a:t>
                      </a:r>
                      <a:endParaRPr lang="fa-IR" sz="16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600" dirty="0" smtClean="0">
                          <a:solidFill>
                            <a:schemeClr val="tx1"/>
                          </a:solidFill>
                          <a:cs typeface="B Nazanin" panose="00000400000000000000" pitchFamily="2" charset="-78"/>
                        </a:rPr>
                        <a:t>مثال: در بررسی</a:t>
                      </a:r>
                      <a:r>
                        <a:rPr lang="fa-IR" sz="1600" baseline="0" dirty="0" smtClean="0">
                          <a:solidFill>
                            <a:schemeClr val="tx1"/>
                          </a:solidFill>
                          <a:cs typeface="B Nazanin" panose="00000400000000000000" pitchFamily="2" charset="-78"/>
                        </a:rPr>
                        <a:t> نظرات بیماران مبنی بر عوامل موثر بر کاهش دیابت گزارش کرد: زنان کمتر از مردان ...</a:t>
                      </a:r>
                    </a:p>
                    <a:p>
                      <a:pPr marL="0" marR="0" lvl="0" indent="0" algn="r" defTabSz="914400" rtl="1" eaLnBrk="1" fontAlgn="auto" latinLnBrk="0" hangingPunct="1">
                        <a:lnSpc>
                          <a:spcPct val="100000"/>
                        </a:lnSpc>
                        <a:spcBef>
                          <a:spcPts val="0"/>
                        </a:spcBef>
                        <a:spcAft>
                          <a:spcPts val="0"/>
                        </a:spcAft>
                        <a:buClrTx/>
                        <a:buSzTx/>
                        <a:buFontTx/>
                        <a:buNone/>
                        <a:tabLst/>
                        <a:defRPr/>
                      </a:pPr>
                      <a:endParaRPr lang="fa-IR" sz="1600" dirty="0" smtClean="0">
                        <a:solidFill>
                          <a:schemeClr val="tx1"/>
                        </a:solidFill>
                        <a:cs typeface="B 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1"/>
                      <a:r>
                        <a:rPr lang="fa-IR" sz="1600" u="none" dirty="0" smtClean="0">
                          <a:solidFill>
                            <a:schemeClr val="tx1"/>
                          </a:solidFill>
                          <a:latin typeface="Arial" panose="020B0604020202020204" pitchFamily="34" charset="0"/>
                          <a:cs typeface="B Nazanin" panose="00000400000000000000" pitchFamily="2" charset="-78"/>
                        </a:rPr>
                        <a:t>تاثیر شش</a:t>
                      </a:r>
                      <a:r>
                        <a:rPr lang="fa-IR" sz="1600" u="none" baseline="0" dirty="0" smtClean="0">
                          <a:solidFill>
                            <a:schemeClr val="tx1"/>
                          </a:solidFill>
                          <a:latin typeface="Arial" panose="020B0604020202020204" pitchFamily="34" charset="0"/>
                          <a:cs typeface="B Nazanin" panose="00000400000000000000" pitchFamily="2" charset="-78"/>
                        </a:rPr>
                        <a:t> هفته تمرین مقاومتی فزاینده بر بیان ژن </a:t>
                      </a:r>
                      <a:r>
                        <a:rPr lang="en-US" sz="1600" u="none" baseline="0" dirty="0" smtClean="0">
                          <a:solidFill>
                            <a:schemeClr val="tx1"/>
                          </a:solidFill>
                          <a:latin typeface="Arial" panose="020B0604020202020204" pitchFamily="34" charset="0"/>
                          <a:cs typeface="B Nazanin" panose="00000400000000000000" pitchFamily="2" charset="-78"/>
                        </a:rPr>
                        <a:t>BDNF</a:t>
                      </a:r>
                      <a:r>
                        <a:rPr lang="fa-IR" sz="1600" u="none" baseline="0" dirty="0" smtClean="0">
                          <a:solidFill>
                            <a:schemeClr val="tx1"/>
                          </a:solidFill>
                          <a:latin typeface="Arial" panose="020B0604020202020204" pitchFamily="34" charset="0"/>
                          <a:cs typeface="B Nazanin" panose="00000400000000000000" pitchFamily="2" charset="-78"/>
                        </a:rPr>
                        <a:t> هیپوکامپ و... تغییرات مجله: </a:t>
                      </a:r>
                      <a:r>
                        <a:rPr lang="fa-IR" sz="1600" u="none" dirty="0" smtClean="0">
                          <a:solidFill>
                            <a:schemeClr val="tx1"/>
                          </a:solidFill>
                          <a:latin typeface="Arial" panose="020B0604020202020204" pitchFamily="34" charset="0"/>
                          <a:cs typeface="B Nazanin" panose="00000400000000000000" pitchFamily="2" charset="-78"/>
                        </a:rPr>
                        <a:t>فیزیولوژی ورزش</a:t>
                      </a:r>
                      <a:endParaRPr lang="fa-IR" sz="1600" u="none" dirty="0">
                        <a:solidFill>
                          <a:schemeClr val="tx1"/>
                        </a:solidFill>
                        <a:latin typeface="Arial" panose="020B0604020202020204" pitchFamily="34" charset="0"/>
                        <a:cs typeface="B 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69695851"/>
                  </a:ext>
                </a:extLst>
              </a:tr>
            </a:tbl>
          </a:graphicData>
        </a:graphic>
      </p:graphicFrame>
      <p:sp>
        <p:nvSpPr>
          <p:cNvPr id="6" name="Slide Number Placeholder 5"/>
          <p:cNvSpPr>
            <a:spLocks noGrp="1"/>
          </p:cNvSpPr>
          <p:nvPr>
            <p:ph type="sldNum" sz="quarter" idx="12"/>
          </p:nvPr>
        </p:nvSpPr>
        <p:spPr>
          <a:xfrm>
            <a:off x="755576" y="702536"/>
            <a:ext cx="340630" cy="501709"/>
          </a:xfrm>
        </p:spPr>
        <p:txBody>
          <a:bodyPr/>
          <a:lstStyle/>
          <a:p>
            <a:fld id="{03D75743-879A-44A4-9263-9DE3E0A0BE64}" type="slidenum">
              <a:rPr lang="fa-IR" sz="1600" smtClean="0">
                <a:cs typeface="B Titr" panose="00000700000000000000" pitchFamily="2" charset="-78"/>
              </a:rPr>
              <a:pPr/>
              <a:t>7</a:t>
            </a:fld>
            <a:endParaRPr lang="fa-IR" sz="1600" dirty="0">
              <a:cs typeface="B Titr" panose="00000700000000000000" pitchFamily="2" charset="-78"/>
            </a:endParaRPr>
          </a:p>
        </p:txBody>
      </p:sp>
      <p:sp>
        <p:nvSpPr>
          <p:cNvPr id="3" name="TextBox 2"/>
          <p:cNvSpPr txBox="1"/>
          <p:nvPr/>
        </p:nvSpPr>
        <p:spPr>
          <a:xfrm>
            <a:off x="971600" y="558404"/>
            <a:ext cx="7632848" cy="2677656"/>
          </a:xfrm>
          <a:prstGeom prst="rect">
            <a:avLst/>
          </a:prstGeom>
          <a:noFill/>
        </p:spPr>
        <p:txBody>
          <a:bodyPr wrap="square" rtlCol="1">
            <a:spAutoFit/>
          </a:bodyPr>
          <a:lstStyle/>
          <a:p>
            <a:pPr algn="just" rtl="1">
              <a:lnSpc>
                <a:spcPct val="150000"/>
              </a:lnSpc>
            </a:pPr>
            <a:r>
              <a:rPr lang="fa-IR" sz="1600" b="1" dirty="0" smtClean="0">
                <a:cs typeface="B Nazanin" panose="00000400000000000000" pitchFamily="2" charset="-78"/>
              </a:rPr>
              <a:t>ارائه یک پروپوزال پژوهشی نیازمند مروری وسیع بر متون قبلی دارد.</a:t>
            </a:r>
          </a:p>
          <a:p>
            <a:pPr algn="just" rtl="1">
              <a:lnSpc>
                <a:spcPct val="150000"/>
              </a:lnSpc>
            </a:pPr>
            <a:r>
              <a:rPr lang="fa-IR" sz="1600" b="1" dirty="0" smtClean="0">
                <a:cs typeface="B Nazanin" panose="00000400000000000000" pitchFamily="2" charset="-78"/>
              </a:rPr>
              <a:t>حداقل چند مقاله که کاملا مرتبط با موضوع شما باشد و در کشورهای دیگر یا ایران انجام شده است، نتایج آنها را بیآورید. با توجه به نوع مطالعه حداقل 4 تا 5 مقاله ارائه دهید. </a:t>
            </a:r>
          </a:p>
          <a:p>
            <a:pPr algn="just" rtl="1">
              <a:lnSpc>
                <a:spcPct val="150000"/>
              </a:lnSpc>
            </a:pPr>
            <a:r>
              <a:rPr lang="fa-IR" sz="1600" b="1" dirty="0" smtClean="0">
                <a:cs typeface="B Nazanin" panose="00000400000000000000" pitchFamily="2" charset="-78"/>
              </a:rPr>
              <a:t>خیلی خلاصه </a:t>
            </a:r>
            <a:r>
              <a:rPr lang="fa-IR" sz="1600" b="1" dirty="0" smtClean="0">
                <a:solidFill>
                  <a:srgbClr val="FF0000"/>
                </a:solidFill>
                <a:cs typeface="B Titr" panose="00000700000000000000" pitchFamily="2" charset="-78"/>
              </a:rPr>
              <a:t>با توجه به زمانیکه در اختیار دارید، فقط به نتایج مقالات دیگران </a:t>
            </a:r>
            <a:r>
              <a:rPr lang="fa-IR" sz="1600" b="1" dirty="0" smtClean="0">
                <a:cs typeface="B Nazanin" panose="00000400000000000000" pitchFamily="2" charset="-78"/>
              </a:rPr>
              <a:t>که مرتبط با کار شما است، اشاره کنید. مرور متون در حقیقت تاکید و تائیدی بر ضرورت اجرای پروپوزال شما است.</a:t>
            </a:r>
          </a:p>
          <a:p>
            <a:pPr algn="just" rtl="1">
              <a:lnSpc>
                <a:spcPct val="150000"/>
              </a:lnSpc>
            </a:pPr>
            <a:r>
              <a:rPr lang="fa-IR" sz="1600" b="1" dirty="0" smtClean="0">
                <a:cs typeface="B Nazanin" panose="00000400000000000000" pitchFamily="2" charset="-78"/>
              </a:rPr>
              <a:t>شما از مرور متون می‌توانید: </a:t>
            </a:r>
            <a:r>
              <a:rPr lang="en-US" sz="1600" b="1" dirty="0" smtClean="0">
                <a:solidFill>
                  <a:srgbClr val="FF0000"/>
                </a:solidFill>
                <a:cs typeface="B Nazanin" panose="00000400000000000000" pitchFamily="2" charset="-78"/>
              </a:rPr>
              <a:t>Research gap</a:t>
            </a:r>
            <a:r>
              <a:rPr lang="fa-IR" sz="1600" b="1" dirty="0" smtClean="0">
                <a:solidFill>
                  <a:srgbClr val="FF0000"/>
                </a:solidFill>
                <a:cs typeface="B Nazanin" panose="00000400000000000000" pitchFamily="2" charset="-78"/>
              </a:rPr>
              <a:t>، مشکل، تناقض، تفاوت، تغییرات زمانی، مکانی، میدانی، بالینی و ... </a:t>
            </a:r>
            <a:r>
              <a:rPr lang="fa-IR" sz="1600" b="1" dirty="0" smtClean="0">
                <a:cs typeface="B Nazanin" panose="00000400000000000000" pitchFamily="2" charset="-78"/>
              </a:rPr>
              <a:t>را بیابید و برای اجرای پروپوزال خود دلیل محکم علمی بیاورید.</a:t>
            </a:r>
            <a:endParaRPr lang="fa-IR" sz="1600" b="1" dirty="0">
              <a:cs typeface="B Nazanin" panose="00000400000000000000" pitchFamily="2" charset="-78"/>
            </a:endParaRPr>
          </a:p>
        </p:txBody>
      </p:sp>
      <p:pic>
        <p:nvPicPr>
          <p:cNvPr id="7" name="Picture 6"/>
          <p:cNvPicPr/>
          <p:nvPr/>
        </p:nvPicPr>
        <p:blipFill>
          <a:blip r:embed="rId2" cstate="print">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11200"/>
                    </a14:imgEffect>
                    <a14:imgEffect>
                      <a14:saturation sat="400000"/>
                    </a14:imgEffect>
                  </a14:imgLayer>
                </a14:imgProps>
              </a:ext>
            </a:extLst>
          </a:blip>
          <a:srcRect/>
          <a:stretch>
            <a:fillRect/>
          </a:stretch>
        </p:blipFill>
        <p:spPr bwMode="auto">
          <a:xfrm>
            <a:off x="251520" y="116632"/>
            <a:ext cx="504056" cy="467889"/>
          </a:xfrm>
          <a:prstGeom prst="rect">
            <a:avLst/>
          </a:prstGeom>
          <a:noFill/>
          <a:ln w="9525">
            <a:solidFill>
              <a:srgbClr val="C00000"/>
            </a:solid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12160" y="404664"/>
            <a:ext cx="2232248" cy="461665"/>
          </a:xfrm>
          <a:prstGeom prst="rect">
            <a:avLst/>
          </a:prstGeom>
          <a:noFill/>
        </p:spPr>
        <p:txBody>
          <a:bodyPr wrap="square" rtlCol="1">
            <a:spAutoFit/>
          </a:bodyPr>
          <a:lstStyle/>
          <a:p>
            <a:r>
              <a:rPr lang="fa-IR" sz="2400" b="1" dirty="0" smtClean="0">
                <a:solidFill>
                  <a:srgbClr val="0000FF"/>
                </a:solidFill>
                <a:cs typeface="B Titr" pitchFamily="2" charset="-78"/>
              </a:rPr>
              <a:t>مرور متون</a:t>
            </a:r>
            <a:endParaRPr lang="fa-IR" sz="2400" b="1" dirty="0">
              <a:solidFill>
                <a:srgbClr val="0000FF"/>
              </a:solidFill>
              <a:cs typeface="B Titr"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4128756554"/>
              </p:ext>
            </p:extLst>
          </p:nvPr>
        </p:nvGraphicFramePr>
        <p:xfrm>
          <a:off x="444219" y="2964693"/>
          <a:ext cx="8543594" cy="1854200"/>
        </p:xfrm>
        <a:graphic>
          <a:graphicData uri="http://schemas.openxmlformats.org/drawingml/2006/table">
            <a:tbl>
              <a:tblPr rtl="1" firstRow="1" bandRow="1">
                <a:tableStyleId>{5C22544A-7EE6-4342-B048-85BDC9FD1C3A}</a:tableStyleId>
              </a:tblPr>
              <a:tblGrid>
                <a:gridCol w="1206811">
                  <a:extLst>
                    <a:ext uri="{9D8B030D-6E8A-4147-A177-3AD203B41FA5}">
                      <a16:colId xmlns:a16="http://schemas.microsoft.com/office/drawing/2014/main" val="1391505611"/>
                    </a:ext>
                  </a:extLst>
                </a:gridCol>
                <a:gridCol w="1078596">
                  <a:extLst>
                    <a:ext uri="{9D8B030D-6E8A-4147-A177-3AD203B41FA5}">
                      <a16:colId xmlns:a16="http://schemas.microsoft.com/office/drawing/2014/main" val="2686958817"/>
                    </a:ext>
                  </a:extLst>
                </a:gridCol>
                <a:gridCol w="3436786">
                  <a:extLst>
                    <a:ext uri="{9D8B030D-6E8A-4147-A177-3AD203B41FA5}">
                      <a16:colId xmlns:a16="http://schemas.microsoft.com/office/drawing/2014/main" val="1961557973"/>
                    </a:ext>
                  </a:extLst>
                </a:gridCol>
                <a:gridCol w="2821401">
                  <a:extLst>
                    <a:ext uri="{9D8B030D-6E8A-4147-A177-3AD203B41FA5}">
                      <a16:colId xmlns:a16="http://schemas.microsoft.com/office/drawing/2014/main" val="2733331158"/>
                    </a:ext>
                  </a:extLst>
                </a:gridCol>
              </a:tblGrid>
              <a:tr h="370840">
                <a:tc>
                  <a:txBody>
                    <a:bodyPr/>
                    <a:lstStyle/>
                    <a:p>
                      <a:pPr rtl="1"/>
                      <a:r>
                        <a:rPr lang="fa-IR" sz="1400" baseline="0" dirty="0" smtClean="0">
                          <a:solidFill>
                            <a:schemeClr val="tx1"/>
                          </a:solidFill>
                          <a:cs typeface="B Titr" panose="00000700000000000000" pitchFamily="2" charset="-78"/>
                        </a:rPr>
                        <a:t>نویسنده/ سال</a:t>
                      </a:r>
                      <a:endParaRPr lang="fa-IR" sz="1400" dirty="0">
                        <a:solidFill>
                          <a:schemeClr val="tx1"/>
                        </a:solidFill>
                        <a:cs typeface="B Titr" panose="000007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1"/>
                      <a:r>
                        <a:rPr lang="fa-IR" sz="1400" dirty="0" smtClean="0">
                          <a:solidFill>
                            <a:schemeClr val="tx1"/>
                          </a:solidFill>
                          <a:cs typeface="B Titr" panose="00000700000000000000" pitchFamily="2" charset="-78"/>
                        </a:rPr>
                        <a:t>کشور یا</a:t>
                      </a:r>
                      <a:r>
                        <a:rPr lang="fa-IR" sz="1400" baseline="0" dirty="0" smtClean="0">
                          <a:solidFill>
                            <a:schemeClr val="tx1"/>
                          </a:solidFill>
                          <a:cs typeface="B Titr" panose="00000700000000000000" pitchFamily="2" charset="-78"/>
                        </a:rPr>
                        <a:t> شهر</a:t>
                      </a:r>
                      <a:endParaRPr lang="fa-IR" sz="1400" dirty="0">
                        <a:solidFill>
                          <a:schemeClr val="tx1"/>
                        </a:solidFill>
                        <a:cs typeface="B Titr" panose="000007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1"/>
                      <a:r>
                        <a:rPr lang="fa-IR" sz="1400" dirty="0" smtClean="0">
                          <a:solidFill>
                            <a:schemeClr val="tx1"/>
                          </a:solidFill>
                          <a:cs typeface="B Titr" panose="00000700000000000000" pitchFamily="2" charset="-78"/>
                        </a:rPr>
                        <a:t>شرح مختصر نتایج</a:t>
                      </a:r>
                      <a:endParaRPr lang="fa-IR" sz="1400" dirty="0">
                        <a:solidFill>
                          <a:schemeClr val="tx1"/>
                        </a:solidFill>
                        <a:cs typeface="B Titr" panose="000007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1"/>
                      <a:r>
                        <a:rPr lang="fa-IR" sz="1400" dirty="0" smtClean="0">
                          <a:solidFill>
                            <a:schemeClr val="tx1"/>
                          </a:solidFill>
                          <a:cs typeface="B Titr" panose="00000700000000000000" pitchFamily="2" charset="-78"/>
                        </a:rPr>
                        <a:t>نام ژورنال و عنوان مقاله</a:t>
                      </a:r>
                      <a:endParaRPr lang="fa-IR" sz="1400" dirty="0">
                        <a:solidFill>
                          <a:schemeClr val="tx1"/>
                        </a:solidFill>
                        <a:cs typeface="B Titr" panose="000007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52036134"/>
                  </a:ext>
                </a:extLst>
              </a:tr>
              <a:tr h="370840">
                <a:tc>
                  <a:txBody>
                    <a:bodyPr/>
                    <a:lstStyle/>
                    <a:p>
                      <a:pPr rtl="1"/>
                      <a:endParaRPr lang="fa-IR" sz="16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1"/>
                      <a:endParaRPr lang="fa-IR" sz="16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1"/>
                      <a:endParaRPr lang="fa-IR" sz="1600" dirty="0">
                        <a:solidFill>
                          <a:schemeClr val="tx1"/>
                        </a:solidFill>
                        <a:cs typeface="B 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1"/>
                      <a:endParaRPr lang="fa-I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56475827"/>
                  </a:ext>
                </a:extLst>
              </a:tr>
              <a:tr h="370840">
                <a:tc>
                  <a:txBody>
                    <a:bodyPr/>
                    <a:lstStyle/>
                    <a:p>
                      <a:pPr rtl="1"/>
                      <a:endParaRPr lang="fa-IR" sz="16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1"/>
                      <a:endParaRPr lang="fa-IR" sz="16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1"/>
                      <a:endParaRPr lang="fa-IR" sz="1600" dirty="0">
                        <a:solidFill>
                          <a:schemeClr val="tx1"/>
                        </a:solidFill>
                        <a:cs typeface="B 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1"/>
                      <a:endParaRPr lang="fa-I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20829156"/>
                  </a:ext>
                </a:extLst>
              </a:tr>
              <a:tr h="370840">
                <a:tc>
                  <a:txBody>
                    <a:bodyPr/>
                    <a:lstStyle/>
                    <a:p>
                      <a:pPr rtl="1"/>
                      <a:endParaRPr lang="fa-IR" sz="16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1"/>
                      <a:endParaRPr lang="fa-IR" sz="16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fa-IR" sz="1600" dirty="0" smtClean="0">
                        <a:solidFill>
                          <a:schemeClr val="tx1"/>
                        </a:solidFill>
                        <a:cs typeface="B 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1"/>
                      <a:endParaRPr lang="fa-I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00160802"/>
                  </a:ext>
                </a:extLst>
              </a:tr>
              <a:tr h="370840">
                <a:tc>
                  <a:txBody>
                    <a:bodyPr/>
                    <a:lstStyle/>
                    <a:p>
                      <a:pPr rtl="1"/>
                      <a:endParaRPr lang="fa-IR" sz="16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1"/>
                      <a:endParaRPr lang="fa-IR" sz="16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fa-IR" sz="1600" dirty="0" smtClean="0">
                        <a:solidFill>
                          <a:schemeClr val="tx1"/>
                        </a:solidFill>
                        <a:cs typeface="B 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1"/>
                      <a:endParaRPr lang="fa-I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69695851"/>
                  </a:ext>
                </a:extLst>
              </a:tr>
            </a:tbl>
          </a:graphicData>
        </a:graphic>
      </p:graphicFrame>
      <p:sp>
        <p:nvSpPr>
          <p:cNvPr id="6" name="Slide Number Placeholder 5"/>
          <p:cNvSpPr>
            <a:spLocks noGrp="1"/>
          </p:cNvSpPr>
          <p:nvPr>
            <p:ph type="sldNum" sz="quarter" idx="12"/>
          </p:nvPr>
        </p:nvSpPr>
        <p:spPr>
          <a:xfrm>
            <a:off x="611560" y="692697"/>
            <a:ext cx="484646" cy="504056"/>
          </a:xfrm>
        </p:spPr>
        <p:txBody>
          <a:bodyPr/>
          <a:lstStyle/>
          <a:p>
            <a:fld id="{03D75743-879A-44A4-9263-9DE3E0A0BE64}" type="slidenum">
              <a:rPr lang="fa-IR" sz="1600" smtClean="0">
                <a:cs typeface="B Titr" panose="00000700000000000000" pitchFamily="2" charset="-78"/>
              </a:rPr>
              <a:pPr/>
              <a:t>8</a:t>
            </a:fld>
            <a:endParaRPr lang="fa-IR" sz="1600" dirty="0">
              <a:cs typeface="B Titr" panose="00000700000000000000" pitchFamily="2" charset="-78"/>
            </a:endParaRPr>
          </a:p>
        </p:txBody>
      </p:sp>
      <p:pic>
        <p:nvPicPr>
          <p:cNvPr id="7" name="Picture 6"/>
          <p:cNvPicPr/>
          <p:nvPr/>
        </p:nvPicPr>
        <p:blipFill>
          <a:blip r:embed="rId2" cstate="print">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11200"/>
                    </a14:imgEffect>
                    <a14:imgEffect>
                      <a14:saturation sat="400000"/>
                    </a14:imgEffect>
                  </a14:imgLayer>
                </a14:imgProps>
              </a:ext>
            </a:extLst>
          </a:blip>
          <a:srcRect/>
          <a:stretch>
            <a:fillRect/>
          </a:stretch>
        </p:blipFill>
        <p:spPr bwMode="auto">
          <a:xfrm>
            <a:off x="251520" y="116632"/>
            <a:ext cx="504056" cy="467889"/>
          </a:xfrm>
          <a:prstGeom prst="rect">
            <a:avLst/>
          </a:prstGeom>
          <a:noFill/>
          <a:ln w="9525">
            <a:solidFill>
              <a:srgbClr val="C00000"/>
            </a:solidFill>
            <a:miter lim="800000"/>
            <a:headEnd/>
            <a:tailEnd/>
          </a:ln>
        </p:spPr>
      </p:pic>
      <p:sp>
        <p:nvSpPr>
          <p:cNvPr id="5" name="TextBox 4"/>
          <p:cNvSpPr txBox="1"/>
          <p:nvPr/>
        </p:nvSpPr>
        <p:spPr>
          <a:xfrm>
            <a:off x="2483768" y="1556792"/>
            <a:ext cx="5760640" cy="400110"/>
          </a:xfrm>
          <a:prstGeom prst="rect">
            <a:avLst/>
          </a:prstGeom>
          <a:noFill/>
        </p:spPr>
        <p:txBody>
          <a:bodyPr wrap="square" rtlCol="1">
            <a:spAutoFit/>
          </a:bodyPr>
          <a:lstStyle/>
          <a:p>
            <a:pPr algn="r" rtl="1"/>
            <a:r>
              <a:rPr lang="fa-IR" sz="2000" b="1" dirty="0" smtClean="0">
                <a:cs typeface="B Nazanin" panose="00000400000000000000" pitchFamily="2" charset="-78"/>
              </a:rPr>
              <a:t>درصورتیکه تعداد بیشتری مقاله برای مرور متون نیاز باشد.</a:t>
            </a:r>
            <a:endParaRPr lang="fa-IR" sz="2000" b="1" dirty="0">
              <a:cs typeface="B Nazanin" panose="00000400000000000000" pitchFamily="2" charset="-78"/>
            </a:endParaRPr>
          </a:p>
        </p:txBody>
      </p:sp>
    </p:spTree>
    <p:extLst>
      <p:ext uri="{BB962C8B-B14F-4D97-AF65-F5344CB8AC3E}">
        <p14:creationId xmlns:p14="http://schemas.microsoft.com/office/powerpoint/2010/main" val="40999589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732240" y="404664"/>
            <a:ext cx="1512168" cy="461665"/>
          </a:xfrm>
          <a:prstGeom prst="rect">
            <a:avLst/>
          </a:prstGeom>
          <a:noFill/>
        </p:spPr>
        <p:txBody>
          <a:bodyPr wrap="square" rtlCol="1">
            <a:spAutoFit/>
          </a:bodyPr>
          <a:lstStyle/>
          <a:p>
            <a:r>
              <a:rPr lang="fa-IR" sz="2400" b="1" dirty="0" smtClean="0">
                <a:solidFill>
                  <a:srgbClr val="0000FF"/>
                </a:solidFill>
                <a:cs typeface="B Titr" pitchFamily="2" charset="-78"/>
              </a:rPr>
              <a:t>هدف کلی</a:t>
            </a:r>
            <a:endParaRPr lang="fa-IR" sz="2400" b="1" dirty="0">
              <a:solidFill>
                <a:srgbClr val="0000FF"/>
              </a:solidFill>
              <a:cs typeface="B Titr" pitchFamily="2" charset="-78"/>
            </a:endParaRPr>
          </a:p>
        </p:txBody>
      </p:sp>
      <p:sp>
        <p:nvSpPr>
          <p:cNvPr id="6" name="TextBox 5"/>
          <p:cNvSpPr txBox="1"/>
          <p:nvPr/>
        </p:nvSpPr>
        <p:spPr>
          <a:xfrm>
            <a:off x="5580112" y="1196752"/>
            <a:ext cx="2592288" cy="2816156"/>
          </a:xfrm>
          <a:prstGeom prst="rect">
            <a:avLst/>
          </a:prstGeom>
          <a:noFill/>
        </p:spPr>
        <p:txBody>
          <a:bodyPr wrap="square" rtlCol="1">
            <a:spAutoFit/>
          </a:bodyPr>
          <a:lstStyle/>
          <a:p>
            <a:pPr algn="r" rtl="1">
              <a:lnSpc>
                <a:spcPct val="150000"/>
              </a:lnSpc>
            </a:pPr>
            <a:r>
              <a:rPr lang="fa-IR" b="1" dirty="0" smtClean="0">
                <a:solidFill>
                  <a:srgbClr val="0000FF"/>
                </a:solidFill>
                <a:cs typeface="B Titr" pitchFamily="2" charset="-78"/>
              </a:rPr>
              <a:t>اهداف اختصاصی</a:t>
            </a:r>
          </a:p>
          <a:p>
            <a:pPr algn="r" rtl="1">
              <a:lnSpc>
                <a:spcPct val="150000"/>
              </a:lnSpc>
            </a:pPr>
            <a:r>
              <a:rPr lang="fa-IR" sz="2000" b="1" dirty="0" smtClean="0">
                <a:solidFill>
                  <a:srgbClr val="0000FF"/>
                </a:solidFill>
                <a:cs typeface="B Nazanin" pitchFamily="2" charset="-78"/>
              </a:rPr>
              <a:t>1-</a:t>
            </a:r>
          </a:p>
          <a:p>
            <a:pPr algn="r" rtl="1">
              <a:lnSpc>
                <a:spcPct val="150000"/>
              </a:lnSpc>
            </a:pPr>
            <a:r>
              <a:rPr lang="fa-IR" sz="2000" b="1" dirty="0" smtClean="0">
                <a:solidFill>
                  <a:srgbClr val="0000FF"/>
                </a:solidFill>
                <a:cs typeface="B Nazanin" pitchFamily="2" charset="-78"/>
              </a:rPr>
              <a:t>2-</a:t>
            </a:r>
          </a:p>
          <a:p>
            <a:pPr algn="r" rtl="1">
              <a:lnSpc>
                <a:spcPct val="150000"/>
              </a:lnSpc>
            </a:pPr>
            <a:r>
              <a:rPr lang="fa-IR" sz="2000" b="1" dirty="0" smtClean="0">
                <a:solidFill>
                  <a:srgbClr val="0000FF"/>
                </a:solidFill>
                <a:cs typeface="B Nazanin" pitchFamily="2" charset="-78"/>
              </a:rPr>
              <a:t>3-</a:t>
            </a:r>
          </a:p>
          <a:p>
            <a:pPr algn="r" rtl="1">
              <a:lnSpc>
                <a:spcPct val="150000"/>
              </a:lnSpc>
            </a:pPr>
            <a:r>
              <a:rPr lang="fa-IR" sz="2000" b="1" dirty="0" smtClean="0">
                <a:solidFill>
                  <a:srgbClr val="0000FF"/>
                </a:solidFill>
                <a:cs typeface="B Nazanin" pitchFamily="2" charset="-78"/>
              </a:rPr>
              <a:t>4-</a:t>
            </a:r>
          </a:p>
          <a:p>
            <a:pPr algn="r" rtl="1">
              <a:lnSpc>
                <a:spcPct val="150000"/>
              </a:lnSpc>
            </a:pPr>
            <a:r>
              <a:rPr lang="fa-IR" sz="2000" b="1" dirty="0" smtClean="0">
                <a:solidFill>
                  <a:srgbClr val="0000FF"/>
                </a:solidFill>
                <a:cs typeface="B Nazanin" pitchFamily="2" charset="-78"/>
              </a:rPr>
              <a:t>5-</a:t>
            </a:r>
          </a:p>
        </p:txBody>
      </p:sp>
      <p:sp>
        <p:nvSpPr>
          <p:cNvPr id="9" name="Slide Number Placeholder 8"/>
          <p:cNvSpPr>
            <a:spLocks noGrp="1"/>
          </p:cNvSpPr>
          <p:nvPr>
            <p:ph type="sldNum" sz="quarter" idx="12"/>
          </p:nvPr>
        </p:nvSpPr>
        <p:spPr>
          <a:xfrm>
            <a:off x="683568" y="692696"/>
            <a:ext cx="425079" cy="505054"/>
          </a:xfrm>
        </p:spPr>
        <p:txBody>
          <a:bodyPr/>
          <a:lstStyle/>
          <a:p>
            <a:fld id="{03D75743-879A-44A4-9263-9DE3E0A0BE64}" type="slidenum">
              <a:rPr lang="fa-IR" sz="1600" smtClean="0">
                <a:solidFill>
                  <a:schemeClr val="bg1"/>
                </a:solidFill>
                <a:cs typeface="B Titr" panose="00000700000000000000" pitchFamily="2" charset="-78"/>
              </a:rPr>
              <a:pPr/>
              <a:t>9</a:t>
            </a:fld>
            <a:endParaRPr lang="fa-IR" sz="1600" dirty="0">
              <a:solidFill>
                <a:schemeClr val="bg1"/>
              </a:solidFill>
              <a:cs typeface="B Titr" panose="00000700000000000000" pitchFamily="2" charset="-78"/>
            </a:endParaRPr>
          </a:p>
        </p:txBody>
      </p:sp>
      <p:sp>
        <p:nvSpPr>
          <p:cNvPr id="2" name="TextBox 1"/>
          <p:cNvSpPr txBox="1"/>
          <p:nvPr/>
        </p:nvSpPr>
        <p:spPr>
          <a:xfrm>
            <a:off x="2411760" y="4725144"/>
            <a:ext cx="5976664" cy="1373453"/>
          </a:xfrm>
          <a:prstGeom prst="rect">
            <a:avLst/>
          </a:prstGeom>
          <a:noFill/>
        </p:spPr>
        <p:txBody>
          <a:bodyPr wrap="square" rtlCol="1">
            <a:spAutoFit/>
          </a:bodyPr>
          <a:lstStyle/>
          <a:p>
            <a:pPr algn="r" rtl="1">
              <a:lnSpc>
                <a:spcPct val="250000"/>
              </a:lnSpc>
            </a:pPr>
            <a:r>
              <a:rPr lang="fa-IR" dirty="0" smtClean="0">
                <a:cs typeface="B Titr" panose="00000700000000000000" pitchFamily="2" charset="-78"/>
              </a:rPr>
              <a:t>اگر جملات در اهداف اختصاصی مشترک است یک‌بار هدف را بیان کنید و سپس عنوان کنید برحسب سن، جنس، محل سکونت، میزان تحصیلات و ....</a:t>
            </a:r>
            <a:endParaRPr lang="fa-IR" dirty="0">
              <a:cs typeface="B Titr" panose="00000700000000000000" pitchFamily="2" charset="-78"/>
            </a:endParaRPr>
          </a:p>
        </p:txBody>
      </p:sp>
      <p:pic>
        <p:nvPicPr>
          <p:cNvPr id="7" name="Picture 6"/>
          <p:cNvPicPr/>
          <p:nvPr/>
        </p:nvPicPr>
        <p:blipFill>
          <a:blip r:embed="rId2" cstate="print">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11200"/>
                    </a14:imgEffect>
                    <a14:imgEffect>
                      <a14:saturation sat="400000"/>
                    </a14:imgEffect>
                  </a14:imgLayer>
                </a14:imgProps>
              </a:ext>
            </a:extLst>
          </a:blip>
          <a:srcRect/>
          <a:stretch>
            <a:fillRect/>
          </a:stretch>
        </p:blipFill>
        <p:spPr bwMode="auto">
          <a:xfrm>
            <a:off x="251520" y="116632"/>
            <a:ext cx="504056" cy="467889"/>
          </a:xfrm>
          <a:prstGeom prst="rect">
            <a:avLst/>
          </a:prstGeom>
          <a:noFill/>
          <a:ln w="9525">
            <a:solidFill>
              <a:srgbClr val="C00000"/>
            </a:solid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2553</TotalTime>
  <Words>2958</Words>
  <Application>Microsoft Office PowerPoint</Application>
  <PresentationFormat>On-screen Show (4:3)</PresentationFormat>
  <Paragraphs>337</Paragraphs>
  <Slides>27</Slides>
  <Notes>0</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27</vt:i4>
      </vt:variant>
    </vt:vector>
  </HeadingPairs>
  <TitlesOfParts>
    <vt:vector size="42" baseType="lpstr">
      <vt:lpstr>SimSun</vt:lpstr>
      <vt:lpstr>Arial</vt:lpstr>
      <vt:lpstr>B Nazanin</vt:lpstr>
      <vt:lpstr>B Nazanin Outline</vt:lpstr>
      <vt:lpstr>B Titr</vt:lpstr>
      <vt:lpstr>B Zar</vt:lpstr>
      <vt:lpstr>Calibri</vt:lpstr>
      <vt:lpstr>Century Gothic</vt:lpstr>
      <vt:lpstr>IranNastaliq</vt:lpstr>
      <vt:lpstr>Tahoma</vt:lpstr>
      <vt:lpstr>Times New Roman</vt:lpstr>
      <vt:lpstr>Wingdings</vt:lpstr>
      <vt:lpstr>Wingdings 2</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Kaums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delavari-ma</dc:creator>
  <cp:lastModifiedBy>Admin</cp:lastModifiedBy>
  <cp:revision>144</cp:revision>
  <dcterms:created xsi:type="dcterms:W3CDTF">2019-08-17T04:16:11Z</dcterms:created>
  <dcterms:modified xsi:type="dcterms:W3CDTF">2023-07-01T07:20:05Z</dcterms:modified>
</cp:coreProperties>
</file>